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356" r:id="rId2"/>
    <p:sldId id="358" r:id="rId3"/>
    <p:sldId id="359" r:id="rId4"/>
    <p:sldId id="357" r:id="rId5"/>
    <p:sldId id="360" r:id="rId6"/>
    <p:sldId id="361" r:id="rId7"/>
    <p:sldId id="362" r:id="rId8"/>
    <p:sldId id="363" r:id="rId9"/>
    <p:sldId id="364" r:id="rId10"/>
    <p:sldId id="365" r:id="rId11"/>
    <p:sldId id="368" r:id="rId12"/>
    <p:sldId id="369" r:id="rId13"/>
    <p:sldId id="370" r:id="rId14"/>
    <p:sldId id="371" r:id="rId15"/>
    <p:sldId id="372" r:id="rId16"/>
    <p:sldId id="379" r:id="rId17"/>
    <p:sldId id="261" r:id="rId18"/>
    <p:sldId id="257" r:id="rId19"/>
    <p:sldId id="268" r:id="rId20"/>
    <p:sldId id="262" r:id="rId21"/>
    <p:sldId id="263" r:id="rId22"/>
    <p:sldId id="269" r:id="rId23"/>
    <p:sldId id="264" r:id="rId24"/>
    <p:sldId id="270" r:id="rId25"/>
    <p:sldId id="383" r:id="rId26"/>
    <p:sldId id="382" r:id="rId27"/>
    <p:sldId id="276" r:id="rId28"/>
    <p:sldId id="273" r:id="rId29"/>
    <p:sldId id="274" r:id="rId30"/>
    <p:sldId id="3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74" d="100"/>
          <a:sy n="74" d="100"/>
        </p:scale>
        <p:origin x="-189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5C4E1-5367-461B-A034-F01757FD7785}"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D1126FA4-340C-48F9-93F9-B01BC18BF434}">
      <dgm:prSet phldrT="[Text]" custT="1"/>
      <dgm:spPr/>
      <dgm:t>
        <a:bodyPr/>
        <a:lstStyle/>
        <a:p>
          <a:r>
            <a:rPr lang="en-US" sz="2200" dirty="0" smtClean="0"/>
            <a:t>Plan HR Management</a:t>
          </a:r>
          <a:endParaRPr lang="en-US" sz="2200" dirty="0"/>
        </a:p>
      </dgm:t>
    </dgm:pt>
    <dgm:pt modelId="{8C4ABBC7-5CB0-43EA-8FF1-283B96DE1775}" type="parTrans" cxnId="{1D4B468D-D909-4140-A104-E1BC4A375157}">
      <dgm:prSet/>
      <dgm:spPr/>
      <dgm:t>
        <a:bodyPr/>
        <a:lstStyle/>
        <a:p>
          <a:endParaRPr lang="en-US" sz="2400"/>
        </a:p>
      </dgm:t>
    </dgm:pt>
    <dgm:pt modelId="{17092A8B-6A88-4A33-A34A-38B3CBEEAEFF}" type="sibTrans" cxnId="{1D4B468D-D909-4140-A104-E1BC4A375157}">
      <dgm:prSet/>
      <dgm:spPr/>
      <dgm:t>
        <a:bodyPr/>
        <a:lstStyle/>
        <a:p>
          <a:endParaRPr lang="en-US" sz="2400"/>
        </a:p>
      </dgm:t>
    </dgm:pt>
    <dgm:pt modelId="{3EEE3D71-FAAC-4096-BA2D-F76B289187E9}">
      <dgm:prSet phldrT="[Text]" custT="1"/>
      <dgm:spPr/>
      <dgm:t>
        <a:bodyPr/>
        <a:lstStyle/>
        <a:p>
          <a:r>
            <a:rPr lang="en-US" sz="2400" dirty="0" smtClean="0"/>
            <a:t>Acquire Project Team</a:t>
          </a:r>
          <a:endParaRPr lang="en-US" sz="2400" dirty="0"/>
        </a:p>
      </dgm:t>
    </dgm:pt>
    <dgm:pt modelId="{4ED217E0-1709-43C5-B5F7-15FBE6F04343}" type="parTrans" cxnId="{48FAF209-C760-4663-B400-37CBBC8B1A43}">
      <dgm:prSet/>
      <dgm:spPr/>
      <dgm:t>
        <a:bodyPr/>
        <a:lstStyle/>
        <a:p>
          <a:endParaRPr lang="en-US" sz="2400"/>
        </a:p>
      </dgm:t>
    </dgm:pt>
    <dgm:pt modelId="{1CF44B44-96B2-4EA8-9F20-88F1FCDAB130}" type="sibTrans" cxnId="{48FAF209-C760-4663-B400-37CBBC8B1A43}">
      <dgm:prSet/>
      <dgm:spPr/>
      <dgm:t>
        <a:bodyPr/>
        <a:lstStyle/>
        <a:p>
          <a:endParaRPr lang="en-US" sz="2400"/>
        </a:p>
      </dgm:t>
    </dgm:pt>
    <dgm:pt modelId="{CE4F6093-03EE-4950-977A-98775EF84A19}">
      <dgm:prSet phldrT="[Text]" custT="1"/>
      <dgm:spPr/>
      <dgm:t>
        <a:bodyPr/>
        <a:lstStyle/>
        <a:p>
          <a:r>
            <a:rPr lang="en-US" sz="2400" dirty="0" smtClean="0"/>
            <a:t>Develop Project Team</a:t>
          </a:r>
          <a:endParaRPr lang="en-US" sz="2400" dirty="0"/>
        </a:p>
      </dgm:t>
    </dgm:pt>
    <dgm:pt modelId="{6B13C5B4-5765-4E47-ABF0-01E5A4C5760A}" type="parTrans" cxnId="{BE0687F4-B57C-42E2-A4AA-715CAE4D4833}">
      <dgm:prSet/>
      <dgm:spPr/>
      <dgm:t>
        <a:bodyPr/>
        <a:lstStyle/>
        <a:p>
          <a:endParaRPr lang="en-US" sz="2400"/>
        </a:p>
      </dgm:t>
    </dgm:pt>
    <dgm:pt modelId="{0E13480A-33B7-4F16-8C7E-10E91A53E733}" type="sibTrans" cxnId="{BE0687F4-B57C-42E2-A4AA-715CAE4D4833}">
      <dgm:prSet/>
      <dgm:spPr/>
      <dgm:t>
        <a:bodyPr/>
        <a:lstStyle/>
        <a:p>
          <a:endParaRPr lang="en-US" sz="2400"/>
        </a:p>
      </dgm:t>
    </dgm:pt>
    <dgm:pt modelId="{B65422A2-C5DB-48E7-A6FF-8C17F8F88897}">
      <dgm:prSet phldrT="[Text]" custT="1"/>
      <dgm:spPr/>
      <dgm:t>
        <a:bodyPr/>
        <a:lstStyle/>
        <a:p>
          <a:r>
            <a:rPr lang="en-US" sz="2400" dirty="0" smtClean="0"/>
            <a:t>Manage Project Team</a:t>
          </a:r>
          <a:endParaRPr lang="en-US" sz="2400" dirty="0"/>
        </a:p>
      </dgm:t>
    </dgm:pt>
    <dgm:pt modelId="{C36493ED-69E4-48FC-87B8-FD073378B23F}" type="parTrans" cxnId="{FBF55C09-4605-403A-9D1F-5C15B61F993E}">
      <dgm:prSet/>
      <dgm:spPr/>
      <dgm:t>
        <a:bodyPr/>
        <a:lstStyle/>
        <a:p>
          <a:endParaRPr lang="en-US" sz="2400"/>
        </a:p>
      </dgm:t>
    </dgm:pt>
    <dgm:pt modelId="{450682D0-3C8D-4EED-B32D-5E7883BA4481}" type="sibTrans" cxnId="{FBF55C09-4605-403A-9D1F-5C15B61F993E}">
      <dgm:prSet/>
      <dgm:spPr/>
      <dgm:t>
        <a:bodyPr/>
        <a:lstStyle/>
        <a:p>
          <a:endParaRPr lang="en-US" sz="2400"/>
        </a:p>
      </dgm:t>
    </dgm:pt>
    <dgm:pt modelId="{3F4BE15E-8A83-4EE9-A358-B7D6C079C50A}">
      <dgm:prSet phldrT="[Text]" custT="1"/>
      <dgm:spPr>
        <a:solidFill>
          <a:schemeClr val="tx1"/>
        </a:solidFill>
      </dgm:spPr>
      <dgm:t>
        <a:bodyPr/>
        <a:lstStyle/>
        <a:p>
          <a:r>
            <a:rPr lang="en-US" sz="2400" b="1" dirty="0" smtClean="0">
              <a:solidFill>
                <a:schemeClr val="bg1"/>
              </a:solidFill>
            </a:rPr>
            <a:t>Project HRM</a:t>
          </a:r>
        </a:p>
      </dgm:t>
    </dgm:pt>
    <dgm:pt modelId="{912CB39F-28F1-4D46-AE38-5BC3231D0C05}" type="sibTrans" cxnId="{B5FB3398-982C-47EA-8C66-F4666B896C91}">
      <dgm:prSet/>
      <dgm:spPr/>
      <dgm:t>
        <a:bodyPr/>
        <a:lstStyle/>
        <a:p>
          <a:endParaRPr lang="en-US" sz="2400"/>
        </a:p>
      </dgm:t>
    </dgm:pt>
    <dgm:pt modelId="{FAA4204A-6F42-4C5C-9649-7E5300EB6AAE}" type="parTrans" cxnId="{B5FB3398-982C-47EA-8C66-F4666B896C91}">
      <dgm:prSet/>
      <dgm:spPr/>
      <dgm:t>
        <a:bodyPr/>
        <a:lstStyle/>
        <a:p>
          <a:endParaRPr lang="en-US" sz="2400"/>
        </a:p>
      </dgm:t>
    </dgm:pt>
    <dgm:pt modelId="{C91A6832-29C5-41B1-92CE-AA9BCE4136D9}" type="pres">
      <dgm:prSet presAssocID="{C6C5C4E1-5367-461B-A034-F01757FD7785}" presName="Name0" presStyleCnt="0">
        <dgm:presLayoutVars>
          <dgm:chMax val="1"/>
          <dgm:dir/>
          <dgm:animLvl val="ctr"/>
          <dgm:resizeHandles val="exact"/>
        </dgm:presLayoutVars>
      </dgm:prSet>
      <dgm:spPr/>
      <dgm:t>
        <a:bodyPr/>
        <a:lstStyle/>
        <a:p>
          <a:endParaRPr lang="en-US"/>
        </a:p>
      </dgm:t>
    </dgm:pt>
    <dgm:pt modelId="{1360E538-F356-4AF7-BD62-37ED32A79BFB}" type="pres">
      <dgm:prSet presAssocID="{3F4BE15E-8A83-4EE9-A358-B7D6C079C50A}" presName="centerShape" presStyleLbl="node0" presStyleIdx="0" presStyleCnt="1" custLinFactNeighborX="-446" custLinFactNeighborY="-911"/>
      <dgm:spPr/>
      <dgm:t>
        <a:bodyPr/>
        <a:lstStyle/>
        <a:p>
          <a:endParaRPr lang="en-US"/>
        </a:p>
      </dgm:t>
    </dgm:pt>
    <dgm:pt modelId="{AA2F0748-1851-4A71-9EB7-528368F29C6A}" type="pres">
      <dgm:prSet presAssocID="{D1126FA4-340C-48F9-93F9-B01BC18BF434}" presName="node" presStyleLbl="node1" presStyleIdx="0" presStyleCnt="4" custScaleX="147999" custScaleY="119889">
        <dgm:presLayoutVars>
          <dgm:bulletEnabled val="1"/>
        </dgm:presLayoutVars>
      </dgm:prSet>
      <dgm:spPr/>
      <dgm:t>
        <a:bodyPr/>
        <a:lstStyle/>
        <a:p>
          <a:endParaRPr lang="en-US"/>
        </a:p>
      </dgm:t>
    </dgm:pt>
    <dgm:pt modelId="{62D54D8C-4384-4B2C-9A44-F826809EA2AB}" type="pres">
      <dgm:prSet presAssocID="{D1126FA4-340C-48F9-93F9-B01BC18BF434}" presName="dummy" presStyleCnt="0"/>
      <dgm:spPr/>
    </dgm:pt>
    <dgm:pt modelId="{7222BDA5-3DC4-43C5-B58E-A6D0E1CBC70C}" type="pres">
      <dgm:prSet presAssocID="{17092A8B-6A88-4A33-A34A-38B3CBEEAEFF}" presName="sibTrans" presStyleLbl="sibTrans2D1" presStyleIdx="0" presStyleCnt="4"/>
      <dgm:spPr/>
      <dgm:t>
        <a:bodyPr/>
        <a:lstStyle/>
        <a:p>
          <a:endParaRPr lang="en-US"/>
        </a:p>
      </dgm:t>
    </dgm:pt>
    <dgm:pt modelId="{820414F2-7B29-4755-BA90-B8E0E4C66D73}" type="pres">
      <dgm:prSet presAssocID="{3EEE3D71-FAAC-4096-BA2D-F76B289187E9}" presName="node" presStyleLbl="node1" presStyleIdx="1" presStyleCnt="4" custScaleX="123217">
        <dgm:presLayoutVars>
          <dgm:bulletEnabled val="1"/>
        </dgm:presLayoutVars>
      </dgm:prSet>
      <dgm:spPr/>
      <dgm:t>
        <a:bodyPr/>
        <a:lstStyle/>
        <a:p>
          <a:endParaRPr lang="en-US"/>
        </a:p>
      </dgm:t>
    </dgm:pt>
    <dgm:pt modelId="{E0C914D0-F907-49F1-BCF5-A21B64C1224E}" type="pres">
      <dgm:prSet presAssocID="{3EEE3D71-FAAC-4096-BA2D-F76B289187E9}" presName="dummy" presStyleCnt="0"/>
      <dgm:spPr/>
    </dgm:pt>
    <dgm:pt modelId="{89321DB6-902A-49FA-860D-E1BA1A20F681}" type="pres">
      <dgm:prSet presAssocID="{1CF44B44-96B2-4EA8-9F20-88F1FCDAB130}" presName="sibTrans" presStyleLbl="sibTrans2D1" presStyleIdx="1" presStyleCnt="4"/>
      <dgm:spPr/>
      <dgm:t>
        <a:bodyPr/>
        <a:lstStyle/>
        <a:p>
          <a:endParaRPr lang="en-US"/>
        </a:p>
      </dgm:t>
    </dgm:pt>
    <dgm:pt modelId="{CB969645-0FA9-440F-8B74-565C74C1BCCA}" type="pres">
      <dgm:prSet presAssocID="{CE4F6093-03EE-4950-977A-98775EF84A19}" presName="node" presStyleLbl="node1" presStyleIdx="2" presStyleCnt="4" custScaleX="114673">
        <dgm:presLayoutVars>
          <dgm:bulletEnabled val="1"/>
        </dgm:presLayoutVars>
      </dgm:prSet>
      <dgm:spPr/>
      <dgm:t>
        <a:bodyPr/>
        <a:lstStyle/>
        <a:p>
          <a:endParaRPr lang="en-US"/>
        </a:p>
      </dgm:t>
    </dgm:pt>
    <dgm:pt modelId="{5C7E8AE0-CCDA-4CA2-B204-ABA70614B5F4}" type="pres">
      <dgm:prSet presAssocID="{CE4F6093-03EE-4950-977A-98775EF84A19}" presName="dummy" presStyleCnt="0"/>
      <dgm:spPr/>
    </dgm:pt>
    <dgm:pt modelId="{A57C1606-B3C3-4CDD-9DA6-4539E59F690A}" type="pres">
      <dgm:prSet presAssocID="{0E13480A-33B7-4F16-8C7E-10E91A53E733}" presName="sibTrans" presStyleLbl="sibTrans2D1" presStyleIdx="2" presStyleCnt="4"/>
      <dgm:spPr/>
      <dgm:t>
        <a:bodyPr/>
        <a:lstStyle/>
        <a:p>
          <a:endParaRPr lang="en-US"/>
        </a:p>
      </dgm:t>
    </dgm:pt>
    <dgm:pt modelId="{C2CF5B45-52F7-411A-9F18-36BF3A1FA45D}" type="pres">
      <dgm:prSet presAssocID="{B65422A2-C5DB-48E7-A6FF-8C17F8F88897}" presName="node" presStyleLbl="node1" presStyleIdx="3" presStyleCnt="4" custScaleX="111608">
        <dgm:presLayoutVars>
          <dgm:bulletEnabled val="1"/>
        </dgm:presLayoutVars>
      </dgm:prSet>
      <dgm:spPr/>
      <dgm:t>
        <a:bodyPr/>
        <a:lstStyle/>
        <a:p>
          <a:endParaRPr lang="en-US"/>
        </a:p>
      </dgm:t>
    </dgm:pt>
    <dgm:pt modelId="{79A37C31-2512-44D8-88FB-D001781EA600}" type="pres">
      <dgm:prSet presAssocID="{B65422A2-C5DB-48E7-A6FF-8C17F8F88897}" presName="dummy" presStyleCnt="0"/>
      <dgm:spPr/>
    </dgm:pt>
    <dgm:pt modelId="{BE25A06D-7136-4DED-9C0B-66339AB21B95}" type="pres">
      <dgm:prSet presAssocID="{450682D0-3C8D-4EED-B32D-5E7883BA4481}" presName="sibTrans" presStyleLbl="sibTrans2D1" presStyleIdx="3" presStyleCnt="4"/>
      <dgm:spPr/>
      <dgm:t>
        <a:bodyPr/>
        <a:lstStyle/>
        <a:p>
          <a:endParaRPr lang="en-US"/>
        </a:p>
      </dgm:t>
    </dgm:pt>
  </dgm:ptLst>
  <dgm:cxnLst>
    <dgm:cxn modelId="{F330895B-F186-4486-9C0B-DDB13E621C76}" type="presOf" srcId="{1CF44B44-96B2-4EA8-9F20-88F1FCDAB130}" destId="{89321DB6-902A-49FA-860D-E1BA1A20F681}" srcOrd="0" destOrd="0" presId="urn:microsoft.com/office/officeart/2005/8/layout/radial6"/>
    <dgm:cxn modelId="{FBF55C09-4605-403A-9D1F-5C15B61F993E}" srcId="{3F4BE15E-8A83-4EE9-A358-B7D6C079C50A}" destId="{B65422A2-C5DB-48E7-A6FF-8C17F8F88897}" srcOrd="3" destOrd="0" parTransId="{C36493ED-69E4-48FC-87B8-FD073378B23F}" sibTransId="{450682D0-3C8D-4EED-B32D-5E7883BA4481}"/>
    <dgm:cxn modelId="{D757038B-A8CE-48C9-BFD0-3D1C63F04403}" type="presOf" srcId="{450682D0-3C8D-4EED-B32D-5E7883BA4481}" destId="{BE25A06D-7136-4DED-9C0B-66339AB21B95}" srcOrd="0" destOrd="0" presId="urn:microsoft.com/office/officeart/2005/8/layout/radial6"/>
    <dgm:cxn modelId="{593303B2-BDBB-4A5A-AB3D-FC82CC3C0111}" type="presOf" srcId="{3F4BE15E-8A83-4EE9-A358-B7D6C079C50A}" destId="{1360E538-F356-4AF7-BD62-37ED32A79BFB}" srcOrd="0" destOrd="0" presId="urn:microsoft.com/office/officeart/2005/8/layout/radial6"/>
    <dgm:cxn modelId="{4CA8C9DD-1039-4240-A117-69C0DD9A0F81}" type="presOf" srcId="{3EEE3D71-FAAC-4096-BA2D-F76B289187E9}" destId="{820414F2-7B29-4755-BA90-B8E0E4C66D73}" srcOrd="0" destOrd="0" presId="urn:microsoft.com/office/officeart/2005/8/layout/radial6"/>
    <dgm:cxn modelId="{EEBBB499-5043-4ABC-B2E1-E09EE40BFD5F}" type="presOf" srcId="{CE4F6093-03EE-4950-977A-98775EF84A19}" destId="{CB969645-0FA9-440F-8B74-565C74C1BCCA}" srcOrd="0" destOrd="0" presId="urn:microsoft.com/office/officeart/2005/8/layout/radial6"/>
    <dgm:cxn modelId="{FB5C48CF-4537-4669-95B5-26791C94AA03}" type="presOf" srcId="{C6C5C4E1-5367-461B-A034-F01757FD7785}" destId="{C91A6832-29C5-41B1-92CE-AA9BCE4136D9}" srcOrd="0" destOrd="0" presId="urn:microsoft.com/office/officeart/2005/8/layout/radial6"/>
    <dgm:cxn modelId="{BE0687F4-B57C-42E2-A4AA-715CAE4D4833}" srcId="{3F4BE15E-8A83-4EE9-A358-B7D6C079C50A}" destId="{CE4F6093-03EE-4950-977A-98775EF84A19}" srcOrd="2" destOrd="0" parTransId="{6B13C5B4-5765-4E47-ABF0-01E5A4C5760A}" sibTransId="{0E13480A-33B7-4F16-8C7E-10E91A53E733}"/>
    <dgm:cxn modelId="{1D4B468D-D909-4140-A104-E1BC4A375157}" srcId="{3F4BE15E-8A83-4EE9-A358-B7D6C079C50A}" destId="{D1126FA4-340C-48F9-93F9-B01BC18BF434}" srcOrd="0" destOrd="0" parTransId="{8C4ABBC7-5CB0-43EA-8FF1-283B96DE1775}" sibTransId="{17092A8B-6A88-4A33-A34A-38B3CBEEAEFF}"/>
    <dgm:cxn modelId="{D6BF13F1-EF9A-4F6A-8AD3-9D086517D525}" type="presOf" srcId="{B65422A2-C5DB-48E7-A6FF-8C17F8F88897}" destId="{C2CF5B45-52F7-411A-9F18-36BF3A1FA45D}" srcOrd="0" destOrd="0" presId="urn:microsoft.com/office/officeart/2005/8/layout/radial6"/>
    <dgm:cxn modelId="{B5BECADC-CF55-437A-9CC6-EBB0AA684D05}" type="presOf" srcId="{0E13480A-33B7-4F16-8C7E-10E91A53E733}" destId="{A57C1606-B3C3-4CDD-9DA6-4539E59F690A}" srcOrd="0" destOrd="0" presId="urn:microsoft.com/office/officeart/2005/8/layout/radial6"/>
    <dgm:cxn modelId="{E90CB134-8DA0-4E58-B951-9882C0AC4253}" type="presOf" srcId="{17092A8B-6A88-4A33-A34A-38B3CBEEAEFF}" destId="{7222BDA5-3DC4-43C5-B58E-A6D0E1CBC70C}" srcOrd="0" destOrd="0" presId="urn:microsoft.com/office/officeart/2005/8/layout/radial6"/>
    <dgm:cxn modelId="{384E6777-7941-4000-9557-ED511F7EDC85}" type="presOf" srcId="{D1126FA4-340C-48F9-93F9-B01BC18BF434}" destId="{AA2F0748-1851-4A71-9EB7-528368F29C6A}" srcOrd="0" destOrd="0" presId="urn:microsoft.com/office/officeart/2005/8/layout/radial6"/>
    <dgm:cxn modelId="{48FAF209-C760-4663-B400-37CBBC8B1A43}" srcId="{3F4BE15E-8A83-4EE9-A358-B7D6C079C50A}" destId="{3EEE3D71-FAAC-4096-BA2D-F76B289187E9}" srcOrd="1" destOrd="0" parTransId="{4ED217E0-1709-43C5-B5F7-15FBE6F04343}" sibTransId="{1CF44B44-96B2-4EA8-9F20-88F1FCDAB130}"/>
    <dgm:cxn modelId="{B5FB3398-982C-47EA-8C66-F4666B896C91}" srcId="{C6C5C4E1-5367-461B-A034-F01757FD7785}" destId="{3F4BE15E-8A83-4EE9-A358-B7D6C079C50A}" srcOrd="0" destOrd="0" parTransId="{FAA4204A-6F42-4C5C-9649-7E5300EB6AAE}" sibTransId="{912CB39F-28F1-4D46-AE38-5BC3231D0C05}"/>
    <dgm:cxn modelId="{B43ECECC-E266-41E0-BD47-8F6EB3554AC3}" type="presParOf" srcId="{C91A6832-29C5-41B1-92CE-AA9BCE4136D9}" destId="{1360E538-F356-4AF7-BD62-37ED32A79BFB}" srcOrd="0" destOrd="0" presId="urn:microsoft.com/office/officeart/2005/8/layout/radial6"/>
    <dgm:cxn modelId="{CE498F33-AAC5-495F-B067-5C2A06A458CA}" type="presParOf" srcId="{C91A6832-29C5-41B1-92CE-AA9BCE4136D9}" destId="{AA2F0748-1851-4A71-9EB7-528368F29C6A}" srcOrd="1" destOrd="0" presId="urn:microsoft.com/office/officeart/2005/8/layout/radial6"/>
    <dgm:cxn modelId="{3E418237-06EE-446B-A8B7-342958FFA076}" type="presParOf" srcId="{C91A6832-29C5-41B1-92CE-AA9BCE4136D9}" destId="{62D54D8C-4384-4B2C-9A44-F826809EA2AB}" srcOrd="2" destOrd="0" presId="urn:microsoft.com/office/officeart/2005/8/layout/radial6"/>
    <dgm:cxn modelId="{C510B023-2D11-4456-B8AC-57304BA314E4}" type="presParOf" srcId="{C91A6832-29C5-41B1-92CE-AA9BCE4136D9}" destId="{7222BDA5-3DC4-43C5-B58E-A6D0E1CBC70C}" srcOrd="3" destOrd="0" presId="urn:microsoft.com/office/officeart/2005/8/layout/radial6"/>
    <dgm:cxn modelId="{4AE17C85-2A51-4C40-97D6-230A812DC81E}" type="presParOf" srcId="{C91A6832-29C5-41B1-92CE-AA9BCE4136D9}" destId="{820414F2-7B29-4755-BA90-B8E0E4C66D73}" srcOrd="4" destOrd="0" presId="urn:microsoft.com/office/officeart/2005/8/layout/radial6"/>
    <dgm:cxn modelId="{0A154E06-6DC9-4078-8DA7-92B8869E1469}" type="presParOf" srcId="{C91A6832-29C5-41B1-92CE-AA9BCE4136D9}" destId="{E0C914D0-F907-49F1-BCF5-A21B64C1224E}" srcOrd="5" destOrd="0" presId="urn:microsoft.com/office/officeart/2005/8/layout/radial6"/>
    <dgm:cxn modelId="{0DE569BF-74F0-4A2F-A868-532710260240}" type="presParOf" srcId="{C91A6832-29C5-41B1-92CE-AA9BCE4136D9}" destId="{89321DB6-902A-49FA-860D-E1BA1A20F681}" srcOrd="6" destOrd="0" presId="urn:microsoft.com/office/officeart/2005/8/layout/radial6"/>
    <dgm:cxn modelId="{D521C7A7-77AA-4CCB-8A72-3FB86D4B1A4F}" type="presParOf" srcId="{C91A6832-29C5-41B1-92CE-AA9BCE4136D9}" destId="{CB969645-0FA9-440F-8B74-565C74C1BCCA}" srcOrd="7" destOrd="0" presId="urn:microsoft.com/office/officeart/2005/8/layout/radial6"/>
    <dgm:cxn modelId="{41E42529-9254-4E30-A3B8-1DC54B933AA0}" type="presParOf" srcId="{C91A6832-29C5-41B1-92CE-AA9BCE4136D9}" destId="{5C7E8AE0-CCDA-4CA2-B204-ABA70614B5F4}" srcOrd="8" destOrd="0" presId="urn:microsoft.com/office/officeart/2005/8/layout/radial6"/>
    <dgm:cxn modelId="{3AE23DAB-BBC4-49C6-BF56-C7BB9E6C0E22}" type="presParOf" srcId="{C91A6832-29C5-41B1-92CE-AA9BCE4136D9}" destId="{A57C1606-B3C3-4CDD-9DA6-4539E59F690A}" srcOrd="9" destOrd="0" presId="urn:microsoft.com/office/officeart/2005/8/layout/radial6"/>
    <dgm:cxn modelId="{BB305EB1-7213-4D3E-B965-479F2CAD0461}" type="presParOf" srcId="{C91A6832-29C5-41B1-92CE-AA9BCE4136D9}" destId="{C2CF5B45-52F7-411A-9F18-36BF3A1FA45D}" srcOrd="10" destOrd="0" presId="urn:microsoft.com/office/officeart/2005/8/layout/radial6"/>
    <dgm:cxn modelId="{9C4C225B-87AC-44DE-A125-7185468F497B}" type="presParOf" srcId="{C91A6832-29C5-41B1-92CE-AA9BCE4136D9}" destId="{79A37C31-2512-44D8-88FB-D001781EA600}" srcOrd="11" destOrd="0" presId="urn:microsoft.com/office/officeart/2005/8/layout/radial6"/>
    <dgm:cxn modelId="{D748BF2A-8540-4FB1-AD05-E478DF4DC847}" type="presParOf" srcId="{C91A6832-29C5-41B1-92CE-AA9BCE4136D9}" destId="{BE25A06D-7136-4DED-9C0B-66339AB21B9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5A06D-7136-4DED-9C0B-66339AB21B95}">
      <dsp:nvSpPr>
        <dsp:cNvPr id="0" name=""/>
        <dsp:cNvSpPr/>
      </dsp:nvSpPr>
      <dsp:spPr>
        <a:xfrm>
          <a:off x="1906053" y="855768"/>
          <a:ext cx="5159266" cy="5159266"/>
        </a:xfrm>
        <a:prstGeom prst="blockArc">
          <a:avLst>
            <a:gd name="adj1" fmla="val 10800000"/>
            <a:gd name="adj2" fmla="val 16200000"/>
            <a:gd name="adj3" fmla="val 4637"/>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57C1606-B3C3-4CDD-9DA6-4539E59F690A}">
      <dsp:nvSpPr>
        <dsp:cNvPr id="0" name=""/>
        <dsp:cNvSpPr/>
      </dsp:nvSpPr>
      <dsp:spPr>
        <a:xfrm>
          <a:off x="1906053" y="855768"/>
          <a:ext cx="5159266" cy="5159266"/>
        </a:xfrm>
        <a:prstGeom prst="blockArc">
          <a:avLst>
            <a:gd name="adj1" fmla="val 5400000"/>
            <a:gd name="adj2" fmla="val 10800000"/>
            <a:gd name="adj3" fmla="val 4637"/>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9321DB6-902A-49FA-860D-E1BA1A20F681}">
      <dsp:nvSpPr>
        <dsp:cNvPr id="0" name=""/>
        <dsp:cNvSpPr/>
      </dsp:nvSpPr>
      <dsp:spPr>
        <a:xfrm>
          <a:off x="1906053" y="855768"/>
          <a:ext cx="5159266" cy="5159266"/>
        </a:xfrm>
        <a:prstGeom prst="blockArc">
          <a:avLst>
            <a:gd name="adj1" fmla="val 0"/>
            <a:gd name="adj2" fmla="val 5400000"/>
            <a:gd name="adj3" fmla="val 4637"/>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222BDA5-3DC4-43C5-B58E-A6D0E1CBC70C}">
      <dsp:nvSpPr>
        <dsp:cNvPr id="0" name=""/>
        <dsp:cNvSpPr/>
      </dsp:nvSpPr>
      <dsp:spPr>
        <a:xfrm>
          <a:off x="1906053" y="855768"/>
          <a:ext cx="5159266" cy="5159266"/>
        </a:xfrm>
        <a:prstGeom prst="blockArc">
          <a:avLst>
            <a:gd name="adj1" fmla="val 16200000"/>
            <a:gd name="adj2" fmla="val 0"/>
            <a:gd name="adj3" fmla="val 4637"/>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360E538-F356-4AF7-BD62-37ED32A79BFB}">
      <dsp:nvSpPr>
        <dsp:cNvPr id="0" name=""/>
        <dsp:cNvSpPr/>
      </dsp:nvSpPr>
      <dsp:spPr>
        <a:xfrm>
          <a:off x="3276602" y="2202883"/>
          <a:ext cx="2373213" cy="2373213"/>
        </a:xfrm>
        <a:prstGeom prst="ellipse">
          <a:avLst/>
        </a:prstGeom>
        <a:solidFill>
          <a:schemeClr val="tx1"/>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Project HRM</a:t>
          </a:r>
        </a:p>
      </dsp:txBody>
      <dsp:txXfrm>
        <a:off x="3624151" y="2550432"/>
        <a:ext cx="1678115" cy="1678115"/>
      </dsp:txXfrm>
    </dsp:sp>
    <dsp:sp modelId="{AA2F0748-1851-4A71-9EB7-528368F29C6A}">
      <dsp:nvSpPr>
        <dsp:cNvPr id="0" name=""/>
        <dsp:cNvSpPr/>
      </dsp:nvSpPr>
      <dsp:spPr>
        <a:xfrm>
          <a:off x="3256370" y="-80254"/>
          <a:ext cx="2458632" cy="1991655"/>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Plan HR Management</a:t>
          </a:r>
          <a:endParaRPr lang="en-US" sz="2200" kern="1200" dirty="0"/>
        </a:p>
      </dsp:txBody>
      <dsp:txXfrm>
        <a:off x="3616428" y="211417"/>
        <a:ext cx="1738516" cy="1408313"/>
      </dsp:txXfrm>
    </dsp:sp>
    <dsp:sp modelId="{820414F2-7B29-4755-BA90-B8E0E4C66D73}">
      <dsp:nvSpPr>
        <dsp:cNvPr id="0" name=""/>
        <dsp:cNvSpPr/>
      </dsp:nvSpPr>
      <dsp:spPr>
        <a:xfrm>
          <a:off x="5982043" y="2604776"/>
          <a:ext cx="2046941" cy="1661249"/>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Acquire Project Team</a:t>
          </a:r>
          <a:endParaRPr lang="en-US" sz="2400" kern="1200" dirty="0"/>
        </a:p>
      </dsp:txBody>
      <dsp:txXfrm>
        <a:off x="6281811" y="2848060"/>
        <a:ext cx="1447405" cy="1174681"/>
      </dsp:txXfrm>
    </dsp:sp>
    <dsp:sp modelId="{CB969645-0FA9-440F-8B74-565C74C1BCCA}">
      <dsp:nvSpPr>
        <dsp:cNvPr id="0" name=""/>
        <dsp:cNvSpPr/>
      </dsp:nvSpPr>
      <dsp:spPr>
        <a:xfrm>
          <a:off x="3533184" y="5124605"/>
          <a:ext cx="1905004" cy="1661249"/>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Develop Project Team</a:t>
          </a:r>
          <a:endParaRPr lang="en-US" sz="2400" kern="1200" dirty="0"/>
        </a:p>
      </dsp:txBody>
      <dsp:txXfrm>
        <a:off x="3812165" y="5367889"/>
        <a:ext cx="1347042" cy="1174681"/>
      </dsp:txXfrm>
    </dsp:sp>
    <dsp:sp modelId="{C2CF5B45-52F7-411A-9F18-36BF3A1FA45D}">
      <dsp:nvSpPr>
        <dsp:cNvPr id="0" name=""/>
        <dsp:cNvSpPr/>
      </dsp:nvSpPr>
      <dsp:spPr>
        <a:xfrm>
          <a:off x="1038814" y="2604776"/>
          <a:ext cx="1854087" cy="1661249"/>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Manage Project Team</a:t>
          </a:r>
          <a:endParaRPr lang="en-US" sz="2400" kern="1200" dirty="0"/>
        </a:p>
      </dsp:txBody>
      <dsp:txXfrm>
        <a:off x="1310339" y="2848060"/>
        <a:ext cx="1311037" cy="117468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1DC28-2C29-45D3-94B3-111C7BF21777}" type="datetimeFigureOut">
              <a:rPr lang="en-AU" smtClean="0"/>
              <a:t>4/10/2015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C6CE6-D578-4841-9102-EAF9A695CCD6}" type="slidenum">
              <a:rPr lang="en-AU" smtClean="0"/>
              <a:t>‹#›</a:t>
            </a:fld>
            <a:endParaRPr lang="en-AU"/>
          </a:p>
        </p:txBody>
      </p:sp>
    </p:spTree>
    <p:extLst>
      <p:ext uri="{BB962C8B-B14F-4D97-AF65-F5344CB8AC3E}">
        <p14:creationId xmlns:p14="http://schemas.microsoft.com/office/powerpoint/2010/main" val="9784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C6727C82-EB9D-4BE1-A187-99AF093D291F}" type="slidenum">
              <a:rPr lang="en-AU" sz="1200" b="0" i="0">
                <a:latin typeface="Times"/>
              </a:rPr>
              <a:pPr/>
              <a:t>26</a:t>
            </a:fld>
            <a:endParaRPr lang="en-AU" sz="1200" b="0" i="0">
              <a:latin typeface="Time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p:spPr>
        <p:txBody>
          <a:bodyPr/>
          <a:lstStyle/>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B4C7FC6-2F01-46B0-B0E2-965989251FDB}" type="datetimeFigureOut">
              <a:rPr lang="en-US" smtClean="0"/>
              <a:t>10/4/2015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01B8DE2-37A8-4A8E-BF71-6270D430F22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4C7FC6-2F01-46B0-B0E2-965989251FDB}"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B8DE2-37A8-4A8E-BF71-6270D430F2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4C7FC6-2F01-46B0-B0E2-965989251FDB}"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B8DE2-37A8-4A8E-BF71-6270D430F2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4C7FC6-2F01-46B0-B0E2-965989251FDB}"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B8DE2-37A8-4A8E-BF71-6270D430F2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4C7FC6-2F01-46B0-B0E2-965989251FDB}"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01B8DE2-37A8-4A8E-BF71-6270D430F22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4C7FC6-2F01-46B0-B0E2-965989251FDB}"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B8DE2-37A8-4A8E-BF71-6270D430F2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4C7FC6-2F01-46B0-B0E2-965989251FDB}" type="datetimeFigureOut">
              <a:rPr lang="en-US" smtClean="0"/>
              <a:t>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B8DE2-37A8-4A8E-BF71-6270D430F2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4C7FC6-2F01-46B0-B0E2-965989251FDB}" type="datetimeFigureOut">
              <a:rPr lang="en-US" smtClean="0"/>
              <a:t>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B8DE2-37A8-4A8E-BF71-6270D430F2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C7FC6-2F01-46B0-B0E2-965989251FDB}" type="datetimeFigureOut">
              <a:rPr lang="en-US" smtClean="0"/>
              <a:t>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B8DE2-37A8-4A8E-BF71-6270D430F2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4C7FC6-2F01-46B0-B0E2-965989251FDB}"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B8DE2-37A8-4A8E-BF71-6270D430F2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4C7FC6-2F01-46B0-B0E2-965989251FDB}"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B8DE2-37A8-4A8E-BF71-6270D430F2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B4C7FC6-2F01-46B0-B0E2-965989251FDB}" type="datetimeFigureOut">
              <a:rPr lang="en-US" smtClean="0"/>
              <a:t>10/4/2015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01B8DE2-37A8-4A8E-BF71-6270D430F22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772400" cy="1470025"/>
          </a:xfrm>
        </p:spPr>
        <p:txBody>
          <a:bodyPr>
            <a:normAutofit fontScale="90000"/>
          </a:bodyPr>
          <a:lstStyle/>
          <a:p>
            <a:r>
              <a:rPr lang="en-US" b="1" dirty="0" smtClean="0"/>
              <a:t>Project HR and Communications Management</a:t>
            </a:r>
            <a:endParaRPr lang="en-US" b="1" dirty="0"/>
          </a:p>
        </p:txBody>
      </p:sp>
      <p:sp>
        <p:nvSpPr>
          <p:cNvPr id="4" name="Subtitle 3"/>
          <p:cNvSpPr>
            <a:spLocks noGrp="1"/>
          </p:cNvSpPr>
          <p:nvPr>
            <p:ph type="subTitle" idx="1"/>
          </p:nvPr>
        </p:nvSpPr>
        <p:spPr>
          <a:xfrm>
            <a:off x="1295400" y="3429000"/>
            <a:ext cx="6705600" cy="1752600"/>
          </a:xfrm>
        </p:spPr>
        <p:txBody>
          <a:bodyPr/>
          <a:lstStyle/>
          <a:p>
            <a:r>
              <a:rPr lang="en-AU" b="1" u="sng" dirty="0" smtClean="0"/>
              <a:t>LECTURE IV</a:t>
            </a:r>
            <a:endParaRPr lang="en-AU" b="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676774"/>
            <a:ext cx="48006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746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16285"/>
            <a:ext cx="3200400" cy="566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3429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0" y="0"/>
            <a:ext cx="3172260" cy="685800"/>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chemeClr val="bg1"/>
                </a:solidFill>
              </a:rPr>
              <a:t>Project Human Resource Management Overview</a:t>
            </a:r>
            <a:endParaRPr lang="en-US" b="1" dirty="0">
              <a:solidFill>
                <a:schemeClr val="bg1"/>
              </a:solidFill>
            </a:endParaRPr>
          </a:p>
        </p:txBody>
      </p:sp>
    </p:spTree>
    <p:extLst>
      <p:ext uri="{BB962C8B-B14F-4D97-AF65-F5344CB8AC3E}">
        <p14:creationId xmlns:p14="http://schemas.microsoft.com/office/powerpoint/2010/main" val="1984343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01183"/>
            <a:ext cx="8001000" cy="575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0" y="152400"/>
            <a:ext cx="5562600" cy="609600"/>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Human Resource Management Data Flow Diagram</a:t>
            </a:r>
            <a:endParaRPr lang="en-US" b="1" dirty="0"/>
          </a:p>
        </p:txBody>
      </p:sp>
    </p:spTree>
    <p:extLst>
      <p:ext uri="{BB962C8B-B14F-4D97-AF65-F5344CB8AC3E}">
        <p14:creationId xmlns:p14="http://schemas.microsoft.com/office/powerpoint/2010/main" val="3872502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229600" cy="2362200"/>
          </a:xfrm>
        </p:spPr>
        <p:txBody>
          <a:bodyPr>
            <a:normAutofit/>
          </a:bodyPr>
          <a:lstStyle/>
          <a:p>
            <a:pPr marL="0" indent="0" algn="just">
              <a:buNone/>
            </a:pPr>
            <a:r>
              <a:rPr lang="en-US" sz="2400" b="1" dirty="0" smtClean="0">
                <a:solidFill>
                  <a:srgbClr val="FFFF00"/>
                </a:solidFill>
              </a:rPr>
              <a:t>Project Management Plan is the process of defining, preparing and coordinating all subsidiary plans and integrating them into a comprehensive project management plan. The key benefit of this process is a central document that defines the basis of all project work. </a:t>
            </a:r>
            <a:endParaRPr lang="en-US" sz="2400" b="1" dirty="0">
              <a:solidFill>
                <a:srgbClr val="FFFF00"/>
              </a:solidFill>
            </a:endParaRPr>
          </a:p>
        </p:txBody>
      </p:sp>
      <p:sp>
        <p:nvSpPr>
          <p:cNvPr id="4" name="Rounded Rectangle 3"/>
          <p:cNvSpPr/>
          <p:nvPr/>
        </p:nvSpPr>
        <p:spPr>
          <a:xfrm>
            <a:off x="0" y="152400"/>
            <a:ext cx="29718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Project Management Plan</a:t>
            </a:r>
            <a:endParaRPr lang="en-US" b="1" dirty="0"/>
          </a:p>
        </p:txBody>
      </p:sp>
    </p:spTree>
    <p:extLst>
      <p:ext uri="{BB962C8B-B14F-4D97-AF65-F5344CB8AC3E}">
        <p14:creationId xmlns:p14="http://schemas.microsoft.com/office/powerpoint/2010/main" val="450105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152400"/>
            <a:ext cx="3276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Activity Resources Requirements</a:t>
            </a:r>
            <a:endParaRPr lang="en-US" b="1" dirty="0"/>
          </a:p>
        </p:txBody>
      </p:sp>
      <p:sp>
        <p:nvSpPr>
          <p:cNvPr id="4" name="Content Placeholder 2"/>
          <p:cNvSpPr txBox="1">
            <a:spLocks/>
          </p:cNvSpPr>
          <p:nvPr/>
        </p:nvSpPr>
        <p:spPr>
          <a:xfrm>
            <a:off x="304800" y="1143000"/>
            <a:ext cx="8229600" cy="2362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400" b="1" dirty="0" smtClean="0">
                <a:solidFill>
                  <a:srgbClr val="FFFF00"/>
                </a:solidFill>
              </a:rPr>
              <a:t>This process identifies the type, quantity and characteristics of resources required to complete the activity which allows most accurate cost and duration estimates. The inputs, tools and techniques and outputs for this process are;</a:t>
            </a:r>
          </a:p>
          <a:p>
            <a:pPr marL="0" indent="0" algn="just">
              <a:buFont typeface="Arial" pitchFamily="34" charset="0"/>
              <a:buNone/>
            </a:pPr>
            <a:endParaRPr lang="en-US" sz="2400" b="1" dirty="0">
              <a:solidFill>
                <a:srgbClr val="FFFF00"/>
              </a:solidFill>
            </a:endParaRPr>
          </a:p>
          <a:p>
            <a:pPr marL="0" indent="0" algn="just">
              <a:buFont typeface="Arial" pitchFamily="34" charset="0"/>
              <a:buNone/>
            </a:pPr>
            <a:endParaRPr lang="en-US" sz="2400" b="1" dirty="0" smtClean="0">
              <a:solidFill>
                <a:srgbClr val="FFFF00"/>
              </a:solidFill>
            </a:endParaRPr>
          </a:p>
          <a:p>
            <a:pPr marL="0" indent="0" algn="just">
              <a:buFont typeface="Arial" pitchFamily="34" charset="0"/>
              <a:buNone/>
            </a:pPr>
            <a:endParaRPr lang="en-US" sz="2400" b="1" dirty="0">
              <a:solidFill>
                <a:srgbClr val="FFFF00"/>
              </a:solidFill>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8458200" cy="325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080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52400"/>
            <a:ext cx="3657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Organizational Process Assets</a:t>
            </a:r>
            <a:endParaRPr lang="en-US" b="1" dirty="0"/>
          </a:p>
        </p:txBody>
      </p:sp>
      <p:sp>
        <p:nvSpPr>
          <p:cNvPr id="3" name="Rectangle 2"/>
          <p:cNvSpPr/>
          <p:nvPr/>
        </p:nvSpPr>
        <p:spPr>
          <a:xfrm>
            <a:off x="0" y="1524000"/>
            <a:ext cx="9144000" cy="2585323"/>
          </a:xfrm>
          <a:prstGeom prst="rect">
            <a:avLst/>
          </a:prstGeom>
          <a:solidFill>
            <a:schemeClr val="tx1">
              <a:lumMod val="95000"/>
            </a:schemeClr>
          </a:solidFill>
        </p:spPr>
        <p:txBody>
          <a:bodyPr wrap="square">
            <a:spAutoFit/>
          </a:bodyPr>
          <a:lstStyle/>
          <a:p>
            <a:pPr algn="just"/>
            <a:r>
              <a:rPr lang="en-US" b="1" dirty="0">
                <a:solidFill>
                  <a:schemeClr val="bg1"/>
                </a:solidFill>
                <a:latin typeface="Arial" pitchFamily="34" charset="0"/>
                <a:cs typeface="Arial" pitchFamily="34" charset="0"/>
              </a:rPr>
              <a:t>. The organizational process assets that can influence the plan human resources management process include, but are not limited to</a:t>
            </a:r>
            <a:r>
              <a:rPr lang="en-US" b="1" dirty="0" smtClean="0">
                <a:solidFill>
                  <a:schemeClr val="bg1"/>
                </a:solidFill>
                <a:latin typeface="Arial" pitchFamily="34" charset="0"/>
                <a:cs typeface="Arial" pitchFamily="34" charset="0"/>
              </a:rPr>
              <a:t>:</a:t>
            </a:r>
          </a:p>
          <a:p>
            <a:pPr algn="just"/>
            <a:endParaRPr lang="en-AU" b="1" dirty="0">
              <a:solidFill>
                <a:schemeClr val="bg1"/>
              </a:solidFill>
              <a:latin typeface="Arial" pitchFamily="34" charset="0"/>
              <a:cs typeface="Arial" pitchFamily="34" charset="0"/>
            </a:endParaRPr>
          </a:p>
          <a:p>
            <a:pPr marL="285750" indent="-285750" algn="just">
              <a:buFont typeface="Arial" pitchFamily="34" charset="0"/>
              <a:buChar char="•"/>
            </a:pPr>
            <a:r>
              <a:rPr lang="en-US" b="1" dirty="0">
                <a:solidFill>
                  <a:schemeClr val="bg1"/>
                </a:solidFill>
                <a:latin typeface="Arial" pitchFamily="34" charset="0"/>
                <a:cs typeface="Arial" pitchFamily="34" charset="0"/>
              </a:rPr>
              <a:t>	Organizational standard processes, policies, and role descriptions:</a:t>
            </a:r>
            <a:endParaRPr lang="en-AU" b="1" dirty="0">
              <a:solidFill>
                <a:schemeClr val="bg1"/>
              </a:solidFill>
              <a:latin typeface="Arial" pitchFamily="34" charset="0"/>
              <a:cs typeface="Arial" pitchFamily="34" charset="0"/>
            </a:endParaRPr>
          </a:p>
          <a:p>
            <a:pPr marL="285750" indent="-285750" algn="just">
              <a:buFont typeface="Arial" pitchFamily="34" charset="0"/>
              <a:buChar char="•"/>
            </a:pPr>
            <a:r>
              <a:rPr lang="en-US" b="1" dirty="0">
                <a:solidFill>
                  <a:schemeClr val="bg1"/>
                </a:solidFill>
                <a:latin typeface="Arial" pitchFamily="34" charset="0"/>
                <a:cs typeface="Arial" pitchFamily="34" charset="0"/>
              </a:rPr>
              <a:t>	Templates for organizational charts and position descriptions:</a:t>
            </a:r>
            <a:endParaRPr lang="en-AU" b="1" dirty="0">
              <a:solidFill>
                <a:schemeClr val="bg1"/>
              </a:solidFill>
              <a:latin typeface="Arial" pitchFamily="34" charset="0"/>
              <a:cs typeface="Arial" pitchFamily="34" charset="0"/>
            </a:endParaRPr>
          </a:p>
          <a:p>
            <a:pPr marL="285750" indent="-285750" algn="just">
              <a:buFont typeface="Arial" pitchFamily="34" charset="0"/>
              <a:buChar char="•"/>
            </a:pPr>
            <a:r>
              <a:rPr lang="en-US" b="1" dirty="0">
                <a:solidFill>
                  <a:schemeClr val="bg1"/>
                </a:solidFill>
                <a:latin typeface="Arial" pitchFamily="34" charset="0"/>
                <a:cs typeface="Arial" pitchFamily="34" charset="0"/>
              </a:rPr>
              <a:t>	Lessons learned on organizational structures that have worked in </a:t>
            </a:r>
            <a:r>
              <a:rPr lang="en-US" b="1" dirty="0" smtClean="0">
                <a:solidFill>
                  <a:schemeClr val="bg1"/>
                </a:solidFill>
                <a:latin typeface="Arial" pitchFamily="34" charset="0"/>
                <a:cs typeface="Arial" pitchFamily="34" charset="0"/>
              </a:rPr>
              <a:t>	previous</a:t>
            </a:r>
          </a:p>
          <a:p>
            <a:pPr marL="285750" indent="-285750" algn="just">
              <a:buFont typeface="Arial" pitchFamily="34" charset="0"/>
              <a:buChar char="•"/>
            </a:pPr>
            <a:r>
              <a:rPr lang="en-US" b="1" dirty="0">
                <a:solidFill>
                  <a:schemeClr val="bg1"/>
                </a:solidFill>
                <a:latin typeface="Arial" pitchFamily="34" charset="0"/>
                <a:cs typeface="Arial" pitchFamily="34" charset="0"/>
              </a:rPr>
              <a:t>	Escalation procedures for handling issues within the team and within the </a:t>
            </a:r>
            <a:r>
              <a:rPr lang="en-US" b="1" dirty="0" smtClean="0">
                <a:solidFill>
                  <a:schemeClr val="bg1"/>
                </a:solidFill>
                <a:latin typeface="Arial" pitchFamily="34" charset="0"/>
                <a:cs typeface="Arial" pitchFamily="34" charset="0"/>
              </a:rPr>
              <a:t>	performing  organization</a:t>
            </a:r>
            <a:r>
              <a:rPr lang="en-US" b="1" dirty="0">
                <a:solidFill>
                  <a:schemeClr val="bg1"/>
                </a:solidFill>
                <a:latin typeface="Arial" pitchFamily="34" charset="0"/>
                <a:cs typeface="Arial" pitchFamily="34" charset="0"/>
              </a:rPr>
              <a:t>.</a:t>
            </a:r>
            <a:endParaRPr lang="en-AU"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30167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52400"/>
            <a:ext cx="43434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Enterprise Environmental Factors</a:t>
            </a:r>
            <a:endParaRPr lang="en-US" sz="24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7288"/>
            <a:ext cx="9296400" cy="188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663077"/>
            <a:ext cx="8991600" cy="2554545"/>
          </a:xfrm>
          <a:prstGeom prst="rect">
            <a:avLst/>
          </a:prstGeom>
          <a:solidFill>
            <a:schemeClr val="tx1">
              <a:lumMod val="95000"/>
            </a:schemeClr>
          </a:solidFill>
        </p:spPr>
        <p:txBody>
          <a:bodyPr wrap="square">
            <a:spAutoFit/>
          </a:bodyPr>
          <a:lstStyle/>
          <a:p>
            <a:pPr algn="just"/>
            <a:r>
              <a:rPr lang="en-AU" sz="2000" b="1" dirty="0" smtClean="0">
                <a:solidFill>
                  <a:schemeClr val="bg1"/>
                </a:solidFill>
                <a:latin typeface="Arial" pitchFamily="34" charset="0"/>
                <a:cs typeface="Arial" pitchFamily="34" charset="0"/>
              </a:rPr>
              <a:t>The Enterprise Environmental factors </a:t>
            </a:r>
            <a:r>
              <a:rPr lang="en-AU" sz="2000" b="1" dirty="0">
                <a:solidFill>
                  <a:schemeClr val="bg1"/>
                </a:solidFill>
                <a:latin typeface="Arial" pitchFamily="34" charset="0"/>
                <a:cs typeface="Arial" pitchFamily="34" charset="0"/>
              </a:rPr>
              <a:t>that can influence the Plan Human Resources Management process include, but are not limited to</a:t>
            </a:r>
            <a:r>
              <a:rPr lang="en-AU" sz="2000" b="1" dirty="0" smtClean="0">
                <a:solidFill>
                  <a:schemeClr val="bg1"/>
                </a:solidFill>
                <a:latin typeface="Arial" pitchFamily="34" charset="0"/>
                <a:cs typeface="Arial" pitchFamily="34" charset="0"/>
              </a:rPr>
              <a:t>:</a:t>
            </a:r>
          </a:p>
          <a:p>
            <a:pPr algn="just"/>
            <a:endParaRPr lang="en-AU" sz="2000" b="1" dirty="0">
              <a:solidFill>
                <a:schemeClr val="bg1"/>
              </a:solidFill>
              <a:latin typeface="Arial" pitchFamily="34" charset="0"/>
              <a:cs typeface="Arial" pitchFamily="34" charset="0"/>
            </a:endParaRPr>
          </a:p>
          <a:p>
            <a:pPr marL="285750" indent="-285750" algn="just">
              <a:buFont typeface="Wingdings" pitchFamily="2" charset="2"/>
              <a:buChar char="§"/>
            </a:pPr>
            <a:r>
              <a:rPr lang="en-AU" sz="2000" b="1" dirty="0">
                <a:solidFill>
                  <a:schemeClr val="bg1"/>
                </a:solidFill>
                <a:latin typeface="Arial" pitchFamily="34" charset="0"/>
                <a:cs typeface="Arial" pitchFamily="34" charset="0"/>
              </a:rPr>
              <a:t>	Organizational culture and structure.</a:t>
            </a:r>
          </a:p>
          <a:p>
            <a:pPr marL="285750" indent="-285750" algn="just">
              <a:buFont typeface="Wingdings" pitchFamily="2" charset="2"/>
              <a:buChar char="§"/>
            </a:pPr>
            <a:r>
              <a:rPr lang="en-AU" sz="2000" b="1" dirty="0">
                <a:solidFill>
                  <a:schemeClr val="bg1"/>
                </a:solidFill>
                <a:latin typeface="Arial" pitchFamily="34" charset="0"/>
                <a:cs typeface="Arial" pitchFamily="34" charset="0"/>
              </a:rPr>
              <a:t>	Existing human resources.</a:t>
            </a:r>
          </a:p>
          <a:p>
            <a:pPr marL="285750" indent="-285750" algn="just">
              <a:buFont typeface="Wingdings" pitchFamily="2" charset="2"/>
              <a:buChar char="§"/>
            </a:pPr>
            <a:r>
              <a:rPr lang="en-AU" sz="2000" b="1" dirty="0">
                <a:solidFill>
                  <a:schemeClr val="bg1"/>
                </a:solidFill>
                <a:latin typeface="Arial" pitchFamily="34" charset="0"/>
                <a:cs typeface="Arial" pitchFamily="34" charset="0"/>
              </a:rPr>
              <a:t>	Geographical dispersion of team members.</a:t>
            </a:r>
          </a:p>
          <a:p>
            <a:pPr marL="285750" indent="-285750" algn="just">
              <a:buFont typeface="Wingdings" pitchFamily="2" charset="2"/>
              <a:buChar char="§"/>
            </a:pPr>
            <a:r>
              <a:rPr lang="en-AU" sz="2000" b="1" dirty="0">
                <a:solidFill>
                  <a:schemeClr val="bg1"/>
                </a:solidFill>
                <a:latin typeface="Arial" pitchFamily="34" charset="0"/>
                <a:cs typeface="Arial" pitchFamily="34" charset="0"/>
              </a:rPr>
              <a:t>	Personnel administration policies, and </a:t>
            </a:r>
          </a:p>
          <a:p>
            <a:pPr marL="285750" indent="-285750" algn="just">
              <a:buFont typeface="Wingdings" pitchFamily="2" charset="2"/>
              <a:buChar char="§"/>
            </a:pPr>
            <a:r>
              <a:rPr lang="en-AU" sz="2000" b="1" dirty="0">
                <a:solidFill>
                  <a:schemeClr val="bg1"/>
                </a:solidFill>
                <a:latin typeface="Arial" pitchFamily="34" charset="0"/>
                <a:cs typeface="Arial" pitchFamily="34" charset="0"/>
              </a:rPr>
              <a:t>	Marketplace conditions.</a:t>
            </a:r>
          </a:p>
        </p:txBody>
      </p:sp>
    </p:spTree>
    <p:extLst>
      <p:ext uri="{BB962C8B-B14F-4D97-AF65-F5344CB8AC3E}">
        <p14:creationId xmlns:p14="http://schemas.microsoft.com/office/powerpoint/2010/main" val="3630094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219200"/>
            <a:ext cx="903896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52400" y="207818"/>
            <a:ext cx="3657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Organizational Structures</a:t>
            </a:r>
            <a:endParaRPr lang="en-US" sz="2400" b="1" dirty="0"/>
          </a:p>
        </p:txBody>
      </p:sp>
    </p:spTree>
    <p:extLst>
      <p:ext uri="{BB962C8B-B14F-4D97-AF65-F5344CB8AC3E}">
        <p14:creationId xmlns:p14="http://schemas.microsoft.com/office/powerpoint/2010/main" val="1624207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0109" y="609600"/>
            <a:ext cx="8811491" cy="1676400"/>
            <a:chOff x="180109" y="1371600"/>
            <a:chExt cx="8811491" cy="1676400"/>
          </a:xfrm>
        </p:grpSpPr>
        <p:sp>
          <p:nvSpPr>
            <p:cNvPr id="3" name="Rounded Rectangle 2"/>
            <p:cNvSpPr/>
            <p:nvPr/>
          </p:nvSpPr>
          <p:spPr>
            <a:xfrm>
              <a:off x="180109" y="1371600"/>
              <a:ext cx="2743200" cy="153092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t>Work Breakdown Structure (WBS)</a:t>
              </a:r>
              <a:endParaRPr lang="en-US" sz="2400" b="1" dirty="0"/>
            </a:p>
          </p:txBody>
        </p:sp>
        <p:sp>
          <p:nvSpPr>
            <p:cNvPr id="4" name="Rectangle 3"/>
            <p:cNvSpPr/>
            <p:nvPr/>
          </p:nvSpPr>
          <p:spPr>
            <a:xfrm>
              <a:off x="3276600" y="1371600"/>
              <a:ext cx="5715000" cy="1676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000" dirty="0" smtClean="0"/>
                <a:t>Breakdown of project deliverables. How project deliverables are broken down into work packages provide a way of showing high-level areas of responsibility</a:t>
              </a:r>
              <a:endParaRPr lang="en-US" sz="2000" dirty="0"/>
            </a:p>
          </p:txBody>
        </p:sp>
      </p:grpSp>
      <p:grpSp>
        <p:nvGrpSpPr>
          <p:cNvPr id="8" name="Group 7"/>
          <p:cNvGrpSpPr/>
          <p:nvPr/>
        </p:nvGrpSpPr>
        <p:grpSpPr>
          <a:xfrm>
            <a:off x="228600" y="2514600"/>
            <a:ext cx="8783782" cy="1524000"/>
            <a:chOff x="228600" y="3886200"/>
            <a:chExt cx="8783782" cy="1524000"/>
          </a:xfrm>
        </p:grpSpPr>
        <p:sp>
          <p:nvSpPr>
            <p:cNvPr id="5" name="Rounded Rectangle 4"/>
            <p:cNvSpPr/>
            <p:nvPr/>
          </p:nvSpPr>
          <p:spPr>
            <a:xfrm>
              <a:off x="228600" y="3886200"/>
              <a:ext cx="2743200" cy="1524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t>Organizational  Breakdown Structure (OBS)</a:t>
              </a:r>
              <a:endParaRPr lang="en-US" sz="2400" b="1" dirty="0"/>
            </a:p>
          </p:txBody>
        </p:sp>
        <p:sp>
          <p:nvSpPr>
            <p:cNvPr id="6" name="Rectangle 5"/>
            <p:cNvSpPr/>
            <p:nvPr/>
          </p:nvSpPr>
          <p:spPr>
            <a:xfrm>
              <a:off x="3297382" y="4052454"/>
              <a:ext cx="5715000" cy="13577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000" dirty="0" smtClean="0"/>
                <a:t>OBS is arranged according to an organization's existing departments, units or teams with the project activities or work packages listed under each department. </a:t>
              </a:r>
              <a:endParaRPr lang="en-US" sz="2000" dirty="0"/>
            </a:p>
          </p:txBody>
        </p:sp>
      </p:grpSp>
      <p:grpSp>
        <p:nvGrpSpPr>
          <p:cNvPr id="13" name="Group 12"/>
          <p:cNvGrpSpPr/>
          <p:nvPr/>
        </p:nvGrpSpPr>
        <p:grpSpPr>
          <a:xfrm>
            <a:off x="256309" y="4267200"/>
            <a:ext cx="8783782" cy="2438400"/>
            <a:chOff x="256309" y="4267200"/>
            <a:chExt cx="8783782" cy="2438400"/>
          </a:xfrm>
        </p:grpSpPr>
        <p:grpSp>
          <p:nvGrpSpPr>
            <p:cNvPr id="9" name="Group 8"/>
            <p:cNvGrpSpPr/>
            <p:nvPr/>
          </p:nvGrpSpPr>
          <p:grpSpPr>
            <a:xfrm>
              <a:off x="256309" y="4267200"/>
              <a:ext cx="8783782" cy="2286000"/>
              <a:chOff x="228600" y="3595255"/>
              <a:chExt cx="8783782" cy="2286000"/>
            </a:xfrm>
          </p:grpSpPr>
          <p:sp>
            <p:nvSpPr>
              <p:cNvPr id="10" name="Rounded Rectangle 9"/>
              <p:cNvSpPr/>
              <p:nvPr/>
            </p:nvSpPr>
            <p:spPr>
              <a:xfrm>
                <a:off x="228600" y="3747655"/>
                <a:ext cx="2743200" cy="1143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Resource Breakdown Structure (RBS)</a:t>
                </a:r>
                <a:endParaRPr lang="en-US" sz="2400" b="1" dirty="0"/>
              </a:p>
            </p:txBody>
          </p:sp>
          <p:sp>
            <p:nvSpPr>
              <p:cNvPr id="11" name="Rectangle 10"/>
              <p:cNvSpPr/>
              <p:nvPr/>
            </p:nvSpPr>
            <p:spPr>
              <a:xfrm>
                <a:off x="3297382" y="3595255"/>
                <a:ext cx="5715000" cy="2286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000" dirty="0" smtClean="0"/>
                  <a:t>Hierarchical list of resources related by category and resource type that is used to facilitate planning and controlling of project work. Each descending level represents an increasingly detailed description of the resource until small enough to be used in conjunction with WBS to allow the work to be planned, monitored and controlled.  </a:t>
                </a:r>
                <a:endParaRPr lang="en-US" sz="2000" dirty="0"/>
              </a:p>
            </p:txBody>
          </p:sp>
        </p:grpSp>
        <p:sp>
          <p:nvSpPr>
            <p:cNvPr id="12" name="Rectangle 11"/>
            <p:cNvSpPr/>
            <p:nvPr/>
          </p:nvSpPr>
          <p:spPr>
            <a:xfrm>
              <a:off x="658091" y="5562600"/>
              <a:ext cx="2008909" cy="114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t>It may contain resource categories other than human resources</a:t>
              </a:r>
              <a:endParaRPr lang="en-US" sz="1600" b="1" dirty="0"/>
            </a:p>
          </p:txBody>
        </p:sp>
      </p:grpSp>
    </p:spTree>
    <p:extLst>
      <p:ext uri="{BB962C8B-B14F-4D97-AF65-F5344CB8AC3E}">
        <p14:creationId xmlns:p14="http://schemas.microsoft.com/office/powerpoint/2010/main" val="227651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43000" y="152400"/>
            <a:ext cx="670560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8610600" cy="289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57200" y="4876800"/>
            <a:ext cx="8382000"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The objective is to ensure that each work package has an unambiguous owner and that all team members have a clear understanding of their roles &amp; responsibilities</a:t>
            </a:r>
            <a:endParaRPr lang="en-US" dirty="0"/>
          </a:p>
        </p:txBody>
      </p:sp>
    </p:spTree>
    <p:extLst>
      <p:ext uri="{BB962C8B-B14F-4D97-AF65-F5344CB8AC3E}">
        <p14:creationId xmlns:p14="http://schemas.microsoft.com/office/powerpoint/2010/main" val="2898920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37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Tree>
    <p:extLst>
      <p:ext uri="{BB962C8B-B14F-4D97-AF65-F5344CB8AC3E}">
        <p14:creationId xmlns:p14="http://schemas.microsoft.com/office/powerpoint/2010/main" val="1491988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868362"/>
          </a:xfrm>
        </p:spPr>
        <p:style>
          <a:lnRef idx="3">
            <a:schemeClr val="lt1"/>
          </a:lnRef>
          <a:fillRef idx="1">
            <a:schemeClr val="accent4"/>
          </a:fillRef>
          <a:effectRef idx="1">
            <a:schemeClr val="accent4"/>
          </a:effectRef>
          <a:fontRef idx="minor">
            <a:schemeClr val="lt1"/>
          </a:fontRef>
        </p:style>
        <p:txBody>
          <a:bodyPr/>
          <a:lstStyle/>
          <a:p>
            <a:r>
              <a:rPr lang="en-US" dirty="0" smtClean="0"/>
              <a:t>Project HRM</a:t>
            </a:r>
            <a:endParaRPr lang="en-US" dirty="0"/>
          </a:p>
        </p:txBody>
      </p:sp>
      <p:sp>
        <p:nvSpPr>
          <p:cNvPr id="3" name="Content Placeholder 2"/>
          <p:cNvSpPr>
            <a:spLocks noGrp="1"/>
          </p:cNvSpPr>
          <p:nvPr>
            <p:ph idx="1"/>
          </p:nvPr>
        </p:nvSpPr>
        <p:spPr>
          <a:xfrm>
            <a:off x="152400" y="1600200"/>
            <a:ext cx="8763000" cy="4876800"/>
          </a:xfrm>
        </p:spPr>
        <p:txBody>
          <a:bodyPr>
            <a:normAutofit fontScale="92500"/>
          </a:bodyPr>
          <a:lstStyle/>
          <a:p>
            <a:pPr algn="just">
              <a:buFont typeface="Courier New" pitchFamily="49" charset="0"/>
              <a:buChar char="o"/>
            </a:pPr>
            <a:r>
              <a:rPr lang="en-US" sz="2400" b="1" dirty="0" smtClean="0">
                <a:solidFill>
                  <a:srgbClr val="FFFF00"/>
                </a:solidFill>
              </a:rPr>
              <a:t>Project HRM include the processes that organize, manage and lead the project team.</a:t>
            </a:r>
          </a:p>
          <a:p>
            <a:pPr>
              <a:buFont typeface="Courier New" pitchFamily="49" charset="0"/>
              <a:buChar char="o"/>
            </a:pPr>
            <a:r>
              <a:rPr lang="en-US" sz="2400" b="1" dirty="0" smtClean="0">
                <a:solidFill>
                  <a:srgbClr val="FFFF00"/>
                </a:solidFill>
              </a:rPr>
              <a:t>The project team is comprised of the people with assigned roles and responsibilities for completing the project.</a:t>
            </a:r>
          </a:p>
          <a:p>
            <a:pPr>
              <a:buFont typeface="Courier New" pitchFamily="49" charset="0"/>
              <a:buChar char="o"/>
            </a:pPr>
            <a:r>
              <a:rPr lang="en-US" sz="2400" b="1" dirty="0" smtClean="0">
                <a:solidFill>
                  <a:srgbClr val="FFFF00"/>
                </a:solidFill>
              </a:rPr>
              <a:t>Project team members may have varied skill sets, may be assigned full or part time, and may be added or removed from the team as the project progresses. </a:t>
            </a:r>
          </a:p>
          <a:p>
            <a:pPr>
              <a:buFont typeface="Courier New" pitchFamily="49" charset="0"/>
              <a:buChar char="o"/>
            </a:pPr>
            <a:r>
              <a:rPr lang="en-US" sz="2400" b="1" dirty="0" smtClean="0">
                <a:solidFill>
                  <a:srgbClr val="FFFF00"/>
                </a:solidFill>
              </a:rPr>
              <a:t>Project team members may also be referred as “project staff”.</a:t>
            </a:r>
          </a:p>
          <a:p>
            <a:pPr>
              <a:buFont typeface="Courier New" pitchFamily="49" charset="0"/>
              <a:buChar char="o"/>
            </a:pPr>
            <a:r>
              <a:rPr lang="en-US" sz="2400" b="1" dirty="0" smtClean="0">
                <a:solidFill>
                  <a:srgbClr val="FFFF00"/>
                </a:solidFill>
              </a:rPr>
              <a:t>Although specific roles and responsibilities for project team members are assigned, the involvement of all team members in project planning and decision making is beneficial. </a:t>
            </a:r>
            <a:endParaRPr lang="en-US" sz="2400" b="1" dirty="0">
              <a:solidFill>
                <a:srgbClr val="FFFF00"/>
              </a:solidFill>
            </a:endParaRPr>
          </a:p>
        </p:txBody>
      </p:sp>
    </p:spTree>
    <p:extLst>
      <p:ext uri="{BB962C8B-B14F-4D97-AF65-F5344CB8AC3E}">
        <p14:creationId xmlns:p14="http://schemas.microsoft.com/office/powerpoint/2010/main" val="933063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grpSp>
        <p:nvGrpSpPr>
          <p:cNvPr id="3" name="Group 2"/>
          <p:cNvGrpSpPr/>
          <p:nvPr/>
        </p:nvGrpSpPr>
        <p:grpSpPr>
          <a:xfrm>
            <a:off x="221673" y="1143000"/>
            <a:ext cx="8783782" cy="1219200"/>
            <a:chOff x="228600" y="3366655"/>
            <a:chExt cx="8783782" cy="1219200"/>
          </a:xfrm>
        </p:grpSpPr>
        <p:sp>
          <p:nvSpPr>
            <p:cNvPr id="4" name="Rounded Rectangle 3"/>
            <p:cNvSpPr/>
            <p:nvPr/>
          </p:nvSpPr>
          <p:spPr>
            <a:xfrm>
              <a:off x="228600" y="3366655"/>
              <a:ext cx="2743200" cy="1143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t>Responsibility Assignment Matrix (RAM)</a:t>
              </a:r>
              <a:endParaRPr lang="en-US" sz="2400" b="1" dirty="0"/>
            </a:p>
          </p:txBody>
        </p:sp>
        <p:sp>
          <p:nvSpPr>
            <p:cNvPr id="5" name="Rectangle 4"/>
            <p:cNvSpPr/>
            <p:nvPr/>
          </p:nvSpPr>
          <p:spPr>
            <a:xfrm>
              <a:off x="3297382" y="3366655"/>
              <a:ext cx="5715000" cy="121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dirty="0" smtClean="0"/>
                <a:t>RAM is a grid that shows the project resources assigned to each work package. It links activities to resources in order to ensure that all work components are assigned to an individual or team </a:t>
              </a:r>
              <a:endParaRPr lang="en-US" dirty="0"/>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199" y="2971800"/>
            <a:ext cx="808180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08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
        <p:nvSpPr>
          <p:cNvPr id="4" name="Content Placeholder 3"/>
          <p:cNvSpPr>
            <a:spLocks noGrp="1"/>
          </p:cNvSpPr>
          <p:nvPr>
            <p:ph idx="1"/>
          </p:nvPr>
        </p:nvSpPr>
        <p:spPr>
          <a:xfrm>
            <a:off x="152400" y="1066800"/>
            <a:ext cx="8763000" cy="5562600"/>
          </a:xfrm>
        </p:spPr>
        <p:txBody>
          <a:bodyPr/>
          <a:lstStyle/>
          <a:p>
            <a:pPr marL="0" indent="0" algn="ctr">
              <a:buNone/>
            </a:pPr>
            <a:r>
              <a:rPr lang="en-US" dirty="0" smtClean="0"/>
              <a:t>Another variant can be </a:t>
            </a:r>
            <a:r>
              <a:rPr lang="en-US" b="1" dirty="0" smtClean="0"/>
              <a:t>LRC (Linear Responsibility Chart)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5" name="Rounded Rectangle 4"/>
          <p:cNvSpPr/>
          <p:nvPr/>
        </p:nvSpPr>
        <p:spPr>
          <a:xfrm>
            <a:off x="225136" y="2057400"/>
            <a:ext cx="8541327"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It focuses more on naming who is responsible for specified work units at the lower levels of all levels in WBS. As compare to RACI, it shows more of a degree of involvement.</a:t>
            </a:r>
            <a:endParaRPr lang="en-US" sz="2400" b="1" dirty="0"/>
          </a:p>
        </p:txBody>
      </p:sp>
    </p:spTree>
    <p:extLst>
      <p:ext uri="{BB962C8B-B14F-4D97-AF65-F5344CB8AC3E}">
        <p14:creationId xmlns:p14="http://schemas.microsoft.com/office/powerpoint/2010/main" val="860662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001000" cy="573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Tree>
    <p:extLst>
      <p:ext uri="{BB962C8B-B14F-4D97-AF65-F5344CB8AC3E}">
        <p14:creationId xmlns:p14="http://schemas.microsoft.com/office/powerpoint/2010/main" val="3555797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1524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
        <p:nvSpPr>
          <p:cNvPr id="3" name="Rounded Rectangle 2"/>
          <p:cNvSpPr/>
          <p:nvPr/>
        </p:nvSpPr>
        <p:spPr>
          <a:xfrm>
            <a:off x="419100" y="1295400"/>
            <a:ext cx="8153400" cy="403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t>Resource Histogram </a:t>
            </a:r>
            <a:r>
              <a:rPr lang="en-US" sz="2000" dirty="0" smtClean="0"/>
              <a:t>is a tool that shows number of resources required or assigned over time to a project . </a:t>
            </a:r>
          </a:p>
          <a:p>
            <a:endParaRPr lang="en-US" sz="2000" dirty="0" smtClean="0"/>
          </a:p>
          <a:p>
            <a:pPr marL="342900" indent="-342900">
              <a:buFont typeface="Wingdings" pitchFamily="2" charset="2"/>
              <a:buChar char="Ø"/>
            </a:pPr>
            <a:r>
              <a:rPr lang="en-US" sz="2000" dirty="0" smtClean="0"/>
              <a:t>The vertical bars represent the number of people needed in each skill category and by stacking the columns , the total number of resources required for each period can be represented. </a:t>
            </a:r>
          </a:p>
          <a:p>
            <a:pPr marL="342900" indent="-342900">
              <a:buFont typeface="Wingdings" pitchFamily="2" charset="2"/>
              <a:buChar char="Ø"/>
            </a:pPr>
            <a:endParaRPr lang="en-US" sz="2000" dirty="0" smtClean="0"/>
          </a:p>
          <a:p>
            <a:pPr marL="342900" indent="-342900">
              <a:buFont typeface="Wingdings" pitchFamily="2" charset="2"/>
              <a:buChar char="Ø"/>
            </a:pPr>
            <a:r>
              <a:rPr lang="en-US" sz="2000" dirty="0" smtClean="0"/>
              <a:t>This is a handy format to show various stakeholder groups resource views for the project</a:t>
            </a:r>
          </a:p>
          <a:p>
            <a:pPr marL="342900" indent="-342900">
              <a:buFont typeface="Wingdings" pitchFamily="2" charset="2"/>
              <a:buChar char="Ø"/>
            </a:pPr>
            <a:endParaRPr lang="en-US" sz="2000" dirty="0" smtClean="0"/>
          </a:p>
          <a:p>
            <a:pPr marL="342900" indent="-342900">
              <a:buFont typeface="Wingdings" pitchFamily="2" charset="2"/>
              <a:buChar char="Ø"/>
            </a:pPr>
            <a:r>
              <a:rPr lang="en-US" sz="2000" dirty="0" smtClean="0"/>
              <a:t>It can be used to compute the capacity shortages from planned versus available resources.</a:t>
            </a:r>
            <a:endParaRPr lang="en-US" sz="2000" dirty="0"/>
          </a:p>
        </p:txBody>
      </p:sp>
    </p:spTree>
    <p:extLst>
      <p:ext uri="{BB962C8B-B14F-4D97-AF65-F5344CB8AC3E}">
        <p14:creationId xmlns:p14="http://schemas.microsoft.com/office/powerpoint/2010/main" val="2928774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5562600" cy="239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381" y="3233364"/>
            <a:ext cx="5056910" cy="3624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143000" y="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Tree>
    <p:extLst>
      <p:ext uri="{BB962C8B-B14F-4D97-AF65-F5344CB8AC3E}">
        <p14:creationId xmlns:p14="http://schemas.microsoft.com/office/powerpoint/2010/main" val="3060329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normAutofit/>
          </a:bodyPr>
          <a:lstStyle/>
          <a:p>
            <a:r>
              <a:rPr lang="en-US" sz="3600" dirty="0" smtClean="0">
                <a:solidFill>
                  <a:schemeClr val="tx1"/>
                </a:solidFill>
              </a:rPr>
              <a:t>Sample Resource Histogram</a:t>
            </a:r>
          </a:p>
        </p:txBody>
      </p:sp>
      <p:sp>
        <p:nvSpPr>
          <p:cNvPr id="43013"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0FB58D0B-65DB-4B3C-9292-8B6D37ED86F9}" type="slidenum">
              <a:rPr lang="en-US" smtClean="0"/>
              <a:pPr>
                <a:buFontTx/>
                <a:buNone/>
                <a:defRPr/>
              </a:pPr>
              <a:t>25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8077199" cy="5251292"/>
          </a:xfrm>
          <a:prstGeom prst="rect">
            <a:avLst/>
          </a:prstGeom>
        </p:spPr>
      </p:pic>
    </p:spTree>
    <p:extLst>
      <p:ext uri="{BB962C8B-B14F-4D97-AF65-F5344CB8AC3E}">
        <p14:creationId xmlns:p14="http://schemas.microsoft.com/office/powerpoint/2010/main" val="3846222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72" name="Rectangle 40"/>
          <p:cNvSpPr>
            <a:spLocks noGrp="1" noChangeArrowheads="1"/>
          </p:cNvSpPr>
          <p:nvPr>
            <p:ph type="title"/>
          </p:nvPr>
        </p:nvSpPr>
        <p:spPr>
          <a:xfrm>
            <a:off x="685800" y="228600"/>
            <a:ext cx="7772400" cy="889000"/>
          </a:xfrm>
          <a:noFill/>
          <a:ln>
            <a:solidFill>
              <a:schemeClr val="tx1"/>
            </a:solidFill>
            <a:miter lim="800000"/>
            <a:headEnd/>
            <a:tailEnd/>
          </a:ln>
        </p:spPr>
        <p:txBody>
          <a:bodyPr/>
          <a:lstStyle/>
          <a:p>
            <a:pPr eaLnBrk="1" hangingPunct="1">
              <a:defRPr/>
            </a:pPr>
            <a:r>
              <a:rPr lang="en-US" dirty="0" smtClean="0">
                <a:solidFill>
                  <a:schemeClr val="tx1"/>
                </a:solidFill>
                <a:effectLst/>
              </a:rPr>
              <a:t>A Simple Gantt Chart</a:t>
            </a:r>
          </a:p>
        </p:txBody>
      </p:sp>
      <p:grpSp>
        <p:nvGrpSpPr>
          <p:cNvPr id="69694" name="Group 62"/>
          <p:cNvGrpSpPr>
            <a:grpSpLocks/>
          </p:cNvGrpSpPr>
          <p:nvPr/>
        </p:nvGrpSpPr>
        <p:grpSpPr bwMode="auto">
          <a:xfrm>
            <a:off x="711200" y="2054225"/>
            <a:ext cx="7658100" cy="3660775"/>
            <a:chOff x="448" y="1294"/>
            <a:chExt cx="4824" cy="2306"/>
          </a:xfrm>
        </p:grpSpPr>
        <p:sp>
          <p:nvSpPr>
            <p:cNvPr id="11274" name="Rectangle 2"/>
            <p:cNvSpPr>
              <a:spLocks noChangeArrowheads="1"/>
            </p:cNvSpPr>
            <p:nvPr/>
          </p:nvSpPr>
          <p:spPr bwMode="auto">
            <a:xfrm>
              <a:off x="451" y="1294"/>
              <a:ext cx="4821" cy="2306"/>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Text Box 41"/>
            <p:cNvSpPr txBox="1">
              <a:spLocks noChangeArrowheads="1"/>
            </p:cNvSpPr>
            <p:nvPr/>
          </p:nvSpPr>
          <p:spPr bwMode="auto">
            <a:xfrm>
              <a:off x="1720" y="1314"/>
              <a:ext cx="34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gn="ctr"/>
              <a:r>
                <a:rPr lang="en-AU"/>
                <a:t>Time</a:t>
              </a:r>
            </a:p>
            <a:p>
              <a:pPr algn="ctr"/>
              <a:r>
                <a:rPr lang="en-AU"/>
                <a:t>J     F     M     A     M     J     J     A     S</a:t>
              </a:r>
            </a:p>
          </p:txBody>
        </p:sp>
        <p:sp>
          <p:nvSpPr>
            <p:cNvPr id="11276" name="Line 42"/>
            <p:cNvSpPr>
              <a:spLocks noChangeShapeType="1"/>
            </p:cNvSpPr>
            <p:nvPr/>
          </p:nvSpPr>
          <p:spPr bwMode="auto">
            <a:xfrm>
              <a:off x="2053"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77" name="Line 43"/>
            <p:cNvSpPr>
              <a:spLocks noChangeShapeType="1"/>
            </p:cNvSpPr>
            <p:nvPr/>
          </p:nvSpPr>
          <p:spPr bwMode="auto">
            <a:xfrm>
              <a:off x="2450"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78" name="Line 44"/>
            <p:cNvSpPr>
              <a:spLocks noChangeShapeType="1"/>
            </p:cNvSpPr>
            <p:nvPr/>
          </p:nvSpPr>
          <p:spPr bwMode="auto">
            <a:xfrm>
              <a:off x="2847"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79" name="Line 45"/>
            <p:cNvSpPr>
              <a:spLocks noChangeShapeType="1"/>
            </p:cNvSpPr>
            <p:nvPr/>
          </p:nvSpPr>
          <p:spPr bwMode="auto">
            <a:xfrm>
              <a:off x="3244"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0" name="Line 46"/>
            <p:cNvSpPr>
              <a:spLocks noChangeShapeType="1"/>
            </p:cNvSpPr>
            <p:nvPr/>
          </p:nvSpPr>
          <p:spPr bwMode="auto">
            <a:xfrm>
              <a:off x="3641"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1" name="Line 47"/>
            <p:cNvSpPr>
              <a:spLocks noChangeShapeType="1"/>
            </p:cNvSpPr>
            <p:nvPr/>
          </p:nvSpPr>
          <p:spPr bwMode="auto">
            <a:xfrm>
              <a:off x="4038"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2" name="Line 48"/>
            <p:cNvSpPr>
              <a:spLocks noChangeShapeType="1"/>
            </p:cNvSpPr>
            <p:nvPr/>
          </p:nvSpPr>
          <p:spPr bwMode="auto">
            <a:xfrm>
              <a:off x="4435"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3" name="Line 49"/>
            <p:cNvSpPr>
              <a:spLocks noChangeShapeType="1"/>
            </p:cNvSpPr>
            <p:nvPr/>
          </p:nvSpPr>
          <p:spPr bwMode="auto">
            <a:xfrm>
              <a:off x="1656"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4" name="Line 50"/>
            <p:cNvSpPr>
              <a:spLocks noChangeShapeType="1"/>
            </p:cNvSpPr>
            <p:nvPr/>
          </p:nvSpPr>
          <p:spPr bwMode="auto">
            <a:xfrm>
              <a:off x="4832"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5" name="Line 51"/>
            <p:cNvSpPr>
              <a:spLocks noChangeShapeType="1"/>
            </p:cNvSpPr>
            <p:nvPr/>
          </p:nvSpPr>
          <p:spPr bwMode="auto">
            <a:xfrm>
              <a:off x="448" y="1848"/>
              <a:ext cx="48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6" name="Text Box 54"/>
            <p:cNvSpPr txBox="1">
              <a:spLocks noChangeArrowheads="1"/>
            </p:cNvSpPr>
            <p:nvPr/>
          </p:nvSpPr>
          <p:spPr bwMode="auto">
            <a:xfrm>
              <a:off x="494" y="1896"/>
              <a:ext cx="1129" cy="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nSpc>
                  <a:spcPct val="135000"/>
                </a:lnSpc>
              </a:pPr>
              <a:r>
                <a:rPr lang="en-AU"/>
                <a:t>Design</a:t>
              </a:r>
            </a:p>
            <a:p>
              <a:pPr>
                <a:lnSpc>
                  <a:spcPct val="135000"/>
                </a:lnSpc>
              </a:pPr>
              <a:r>
                <a:rPr lang="en-AU"/>
                <a:t>Prototype</a:t>
              </a:r>
            </a:p>
            <a:p>
              <a:pPr>
                <a:lnSpc>
                  <a:spcPct val="135000"/>
                </a:lnSpc>
              </a:pPr>
              <a:r>
                <a:rPr lang="en-AU"/>
                <a:t>Test</a:t>
              </a:r>
            </a:p>
            <a:p>
              <a:pPr>
                <a:lnSpc>
                  <a:spcPct val="135000"/>
                </a:lnSpc>
              </a:pPr>
              <a:r>
                <a:rPr lang="en-AU"/>
                <a:t>Revise</a:t>
              </a:r>
            </a:p>
            <a:p>
              <a:pPr>
                <a:lnSpc>
                  <a:spcPct val="135000"/>
                </a:lnSpc>
              </a:pPr>
              <a:r>
                <a:rPr lang="en-AU"/>
                <a:t>Production</a:t>
              </a:r>
            </a:p>
          </p:txBody>
        </p:sp>
      </p:grpSp>
      <p:grpSp>
        <p:nvGrpSpPr>
          <p:cNvPr id="69693" name="Group 61"/>
          <p:cNvGrpSpPr>
            <a:grpSpLocks/>
          </p:cNvGrpSpPr>
          <p:nvPr/>
        </p:nvGrpSpPr>
        <p:grpSpPr bwMode="auto">
          <a:xfrm>
            <a:off x="2844800" y="3219450"/>
            <a:ext cx="5270500" cy="2228850"/>
            <a:chOff x="1792" y="2028"/>
            <a:chExt cx="3320" cy="1404"/>
          </a:xfrm>
        </p:grpSpPr>
        <p:sp>
          <p:nvSpPr>
            <p:cNvPr id="11269" name="Rectangle 55"/>
            <p:cNvSpPr>
              <a:spLocks noChangeArrowheads="1"/>
            </p:cNvSpPr>
            <p:nvPr/>
          </p:nvSpPr>
          <p:spPr bwMode="auto">
            <a:xfrm>
              <a:off x="1792" y="2028"/>
              <a:ext cx="2076"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56"/>
            <p:cNvSpPr>
              <a:spLocks noChangeArrowheads="1"/>
            </p:cNvSpPr>
            <p:nvPr/>
          </p:nvSpPr>
          <p:spPr bwMode="auto">
            <a:xfrm>
              <a:off x="2504" y="2336"/>
              <a:ext cx="688"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Rectangle 57"/>
            <p:cNvSpPr>
              <a:spLocks noChangeArrowheads="1"/>
            </p:cNvSpPr>
            <p:nvPr/>
          </p:nvSpPr>
          <p:spPr bwMode="auto">
            <a:xfrm>
              <a:off x="2952" y="2648"/>
              <a:ext cx="840"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58"/>
            <p:cNvSpPr>
              <a:spLocks noChangeArrowheads="1"/>
            </p:cNvSpPr>
            <p:nvPr/>
          </p:nvSpPr>
          <p:spPr bwMode="auto">
            <a:xfrm>
              <a:off x="3072" y="2944"/>
              <a:ext cx="892"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Rectangle 59"/>
            <p:cNvSpPr>
              <a:spLocks noChangeArrowheads="1"/>
            </p:cNvSpPr>
            <p:nvPr/>
          </p:nvSpPr>
          <p:spPr bwMode="auto">
            <a:xfrm>
              <a:off x="3776" y="3264"/>
              <a:ext cx="1336"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73047835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69694"/>
                                        </p:tgtEl>
                                        <p:attrNameLst>
                                          <p:attrName>style.visibility</p:attrName>
                                        </p:attrNameLst>
                                      </p:cBhvr>
                                      <p:to>
                                        <p:strVal val="visible"/>
                                      </p:to>
                                    </p:set>
                                    <p:animEffect transition="in" filter="strips(downRight)">
                                      <p:cBhvr>
                                        <p:cTn id="7" dur="1000"/>
                                        <p:tgtEl>
                                          <p:spTgt spid="69694"/>
                                        </p:tgtEl>
                                      </p:cBhvr>
                                    </p:animEffect>
                                  </p:childTnLst>
                                </p:cTn>
                              </p:par>
                              <p:par>
                                <p:cTn id="8" presetID="22" presetClass="entr" presetSubtype="8" fill="hold" nodeType="withEffect">
                                  <p:stCondLst>
                                    <p:cond delay="0"/>
                                  </p:stCondLst>
                                  <p:childTnLst>
                                    <p:set>
                                      <p:cBhvr>
                                        <p:cTn id="9" dur="1" fill="hold">
                                          <p:stCondLst>
                                            <p:cond delay="0"/>
                                          </p:stCondLst>
                                        </p:cTn>
                                        <p:tgtEl>
                                          <p:spTgt spid="69693"/>
                                        </p:tgtEl>
                                        <p:attrNameLst>
                                          <p:attrName>style.visibility</p:attrName>
                                        </p:attrNameLst>
                                      </p:cBhvr>
                                      <p:to>
                                        <p:strVal val="visible"/>
                                      </p:to>
                                    </p:set>
                                    <p:animEffect transition="in" filter="wipe(left)">
                                      <p:cBhvr>
                                        <p:cTn id="10" dur="1000"/>
                                        <p:tgtEl>
                                          <p:spTgt spid="69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29145" y="62345"/>
            <a:ext cx="6705600" cy="685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t>Organizational Theory</a:t>
            </a:r>
            <a:endParaRPr lang="en-US" sz="2800" b="1" dirty="0"/>
          </a:p>
        </p:txBody>
      </p:sp>
      <p:sp>
        <p:nvSpPr>
          <p:cNvPr id="4" name="Rounded Rectangle 3"/>
          <p:cNvSpPr/>
          <p:nvPr/>
        </p:nvSpPr>
        <p:spPr>
          <a:xfrm>
            <a:off x="2590800" y="3352800"/>
            <a:ext cx="32766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rPr>
              <a:t>McGregor’s Theory “X” and “Y”</a:t>
            </a:r>
            <a:endParaRPr lang="en-US" b="1" dirty="0">
              <a:solidFill>
                <a:schemeClr val="tx1"/>
              </a:solidFill>
            </a:endParaRPr>
          </a:p>
        </p:txBody>
      </p:sp>
      <p:sp>
        <p:nvSpPr>
          <p:cNvPr id="12" name="Right Brace 11"/>
          <p:cNvSpPr/>
          <p:nvPr/>
        </p:nvSpPr>
        <p:spPr>
          <a:xfrm>
            <a:off x="8534400" y="748145"/>
            <a:ext cx="609600" cy="5805055"/>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3" name="Rounded Rectangle 12"/>
          <p:cNvSpPr/>
          <p:nvPr/>
        </p:nvSpPr>
        <p:spPr>
          <a:xfrm>
            <a:off x="8153400" y="1066800"/>
            <a:ext cx="533400" cy="5314950"/>
          </a:xfrm>
          <a:prstGeom prst="roundRect">
            <a:avLst/>
          </a:prstGeom>
        </p:spPr>
        <p:style>
          <a:lnRef idx="3">
            <a:schemeClr val="lt1"/>
          </a:lnRef>
          <a:fillRef idx="1">
            <a:schemeClr val="accent2"/>
          </a:fillRef>
          <a:effectRef idx="1">
            <a:schemeClr val="accent2"/>
          </a:effectRef>
          <a:fontRef idx="minor">
            <a:schemeClr val="lt1"/>
          </a:fontRef>
        </p:style>
        <p:txBody>
          <a:bodyPr vert="vert270" rtlCol="0" anchor="ctr"/>
          <a:lstStyle/>
          <a:p>
            <a:pPr algn="ctr"/>
            <a:r>
              <a:rPr lang="en-US" sz="2400" b="1" dirty="0" smtClean="0">
                <a:solidFill>
                  <a:schemeClr val="tx1"/>
                </a:solidFill>
              </a:rPr>
              <a:t>Theories of Motivation</a:t>
            </a:r>
            <a:endParaRPr lang="en-US" sz="2400" b="1" dirty="0">
              <a:solidFill>
                <a:schemeClr val="tx1"/>
              </a:solidFill>
            </a:endParaRPr>
          </a:p>
        </p:txBody>
      </p:sp>
      <p:grpSp>
        <p:nvGrpSpPr>
          <p:cNvPr id="17" name="Group 16"/>
          <p:cNvGrpSpPr/>
          <p:nvPr/>
        </p:nvGrpSpPr>
        <p:grpSpPr>
          <a:xfrm>
            <a:off x="187036" y="1066800"/>
            <a:ext cx="4274127" cy="2209800"/>
            <a:chOff x="187036" y="1066800"/>
            <a:chExt cx="4274127" cy="2209800"/>
          </a:xfrm>
        </p:grpSpPr>
        <p:sp>
          <p:nvSpPr>
            <p:cNvPr id="3" name="Rounded Rectangle 2"/>
            <p:cNvSpPr/>
            <p:nvPr/>
          </p:nvSpPr>
          <p:spPr>
            <a:xfrm>
              <a:off x="187036" y="1066800"/>
              <a:ext cx="2971800" cy="685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chemeClr val="tx1"/>
                  </a:solidFill>
                </a:rPr>
                <a:t>Maslow’s Hierarchy of Need</a:t>
              </a:r>
              <a:endParaRPr lang="en-US" b="1" dirty="0">
                <a:solidFill>
                  <a:schemeClr val="tx1"/>
                </a:solidFill>
              </a:endParaRPr>
            </a:p>
          </p:txBody>
        </p:sp>
        <p:sp>
          <p:nvSpPr>
            <p:cNvPr id="5" name="Rounded Rectangle 4"/>
            <p:cNvSpPr/>
            <p:nvPr/>
          </p:nvSpPr>
          <p:spPr>
            <a:xfrm>
              <a:off x="692727" y="1828800"/>
              <a:ext cx="3255818"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rPr>
                <a:t>Herzberg’s Motivation – Hygiene Theory</a:t>
              </a:r>
              <a:endParaRPr lang="en-US" b="1" dirty="0">
                <a:solidFill>
                  <a:schemeClr val="tx1"/>
                </a:solidFill>
              </a:endParaRPr>
            </a:p>
          </p:txBody>
        </p:sp>
        <p:sp>
          <p:nvSpPr>
            <p:cNvPr id="6" name="Rounded Rectangle 5"/>
            <p:cNvSpPr/>
            <p:nvPr/>
          </p:nvSpPr>
          <p:spPr>
            <a:xfrm>
              <a:off x="1489363" y="2590800"/>
              <a:ext cx="29718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rPr>
                <a:t>McClelland's Need Theory</a:t>
              </a:r>
              <a:endParaRPr lang="en-US" b="1" dirty="0">
                <a:solidFill>
                  <a:schemeClr val="tx1"/>
                </a:solidFill>
              </a:endParaRPr>
            </a:p>
          </p:txBody>
        </p:sp>
      </p:grpSp>
    </p:spTree>
    <p:extLst>
      <p:ext uri="{BB962C8B-B14F-4D97-AF65-F5344CB8AC3E}">
        <p14:creationId xmlns:p14="http://schemas.microsoft.com/office/powerpoint/2010/main" val="6729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9927" y="304800"/>
            <a:ext cx="6705600" cy="685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t>Organizational Theory</a:t>
            </a:r>
            <a:endParaRPr lang="en-US" sz="2800" b="1" dirty="0"/>
          </a:p>
        </p:txBody>
      </p:sp>
      <p:sp>
        <p:nvSpPr>
          <p:cNvPr id="4" name="Content Placeholder 3"/>
          <p:cNvSpPr>
            <a:spLocks noGrp="1"/>
          </p:cNvSpPr>
          <p:nvPr>
            <p:ph idx="1"/>
          </p:nvPr>
        </p:nvSpPr>
        <p:spPr>
          <a:xfrm>
            <a:off x="457200" y="1371600"/>
            <a:ext cx="8229600" cy="5257800"/>
          </a:xfrm>
        </p:spPr>
        <p:txBody>
          <a:bodyPr>
            <a:normAutofit fontScale="92500" lnSpcReduction="10000"/>
          </a:bodyPr>
          <a:lstStyle/>
          <a:p>
            <a:pPr algn="just">
              <a:buFont typeface="Wingdings" pitchFamily="2" charset="2"/>
              <a:buChar char="§"/>
            </a:pPr>
            <a:r>
              <a:rPr lang="en-US" sz="2400" dirty="0" smtClean="0"/>
              <a:t>It provides information regarding the way in which people, teams and organizational units behave.</a:t>
            </a:r>
          </a:p>
          <a:p>
            <a:pPr algn="just">
              <a:buFont typeface="Wingdings" pitchFamily="2" charset="2"/>
              <a:buChar char="§"/>
            </a:pPr>
            <a:endParaRPr lang="en-US" sz="2400" dirty="0" smtClean="0"/>
          </a:p>
          <a:p>
            <a:pPr algn="just">
              <a:buFont typeface="Wingdings" pitchFamily="2" charset="2"/>
              <a:buChar char="§"/>
            </a:pPr>
            <a:r>
              <a:rPr lang="en-US" sz="2400" dirty="0" smtClean="0"/>
              <a:t>It’s effective use can shorten the amount of time, cost and effort needed to create the ‘Plan HRM process outputs and improve planning efficiency’.</a:t>
            </a:r>
          </a:p>
          <a:p>
            <a:pPr algn="just">
              <a:buFont typeface="Wingdings" pitchFamily="2" charset="2"/>
              <a:buChar char="§"/>
            </a:pPr>
            <a:endParaRPr lang="en-US" sz="2400" dirty="0" smtClean="0"/>
          </a:p>
          <a:p>
            <a:pPr algn="just">
              <a:buFont typeface="Wingdings" pitchFamily="2" charset="2"/>
              <a:buChar char="§"/>
            </a:pPr>
            <a:r>
              <a:rPr lang="en-US" sz="2400" dirty="0" smtClean="0"/>
              <a:t>It is paramount to recognize that different Organizational Structures have different individual response, individual performance and personal relationship characteristics.</a:t>
            </a:r>
          </a:p>
          <a:p>
            <a:pPr algn="just">
              <a:buFont typeface="Wingdings" pitchFamily="2" charset="2"/>
              <a:buChar char="§"/>
            </a:pPr>
            <a:endParaRPr lang="en-US" sz="2400" dirty="0" smtClean="0"/>
          </a:p>
          <a:p>
            <a:pPr algn="just">
              <a:buFont typeface="Wingdings" pitchFamily="2" charset="2"/>
              <a:buChar char="§"/>
            </a:pPr>
            <a:r>
              <a:rPr lang="en-US" sz="2400" dirty="0" smtClean="0"/>
              <a:t>Applicable organizational theories may recommend exercising a flexible leadership style that adapts to the changes in a team’s maturity level throughout the project life-cycle. </a:t>
            </a:r>
          </a:p>
          <a:p>
            <a:pPr algn="just"/>
            <a:endParaRPr lang="en-US" sz="2400" dirty="0" smtClean="0"/>
          </a:p>
        </p:txBody>
      </p:sp>
    </p:spTree>
    <p:extLst>
      <p:ext uri="{BB962C8B-B14F-4D97-AF65-F5344CB8AC3E}">
        <p14:creationId xmlns:p14="http://schemas.microsoft.com/office/powerpoint/2010/main" val="1537154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9927" y="304800"/>
            <a:ext cx="6705600" cy="685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Expert Judgment</a:t>
            </a:r>
            <a:endParaRPr lang="en-US" sz="2800" b="1" dirty="0"/>
          </a:p>
        </p:txBody>
      </p:sp>
      <p:sp>
        <p:nvSpPr>
          <p:cNvPr id="3" name="Rounded Rectangle 2"/>
          <p:cNvSpPr/>
          <p:nvPr/>
        </p:nvSpPr>
        <p:spPr>
          <a:xfrm>
            <a:off x="76200" y="1295400"/>
            <a:ext cx="8915399" cy="525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marL="285750" indent="-285750">
              <a:buFont typeface="Wingdings" pitchFamily="2" charset="2"/>
              <a:buChar char="Ø"/>
            </a:pPr>
            <a:r>
              <a:rPr lang="en-US" sz="2400" b="1" dirty="0" smtClean="0">
                <a:solidFill>
                  <a:schemeClr val="bg1"/>
                </a:solidFill>
              </a:rPr>
              <a:t>List the preliminary requirements for the required skills.</a:t>
            </a:r>
          </a:p>
          <a:p>
            <a:pPr marL="285750" indent="-285750">
              <a:buFont typeface="Wingdings" pitchFamily="2" charset="2"/>
              <a:buChar char="Ø"/>
            </a:pPr>
            <a:r>
              <a:rPr lang="en-US" sz="2400" b="1" dirty="0" smtClean="0">
                <a:solidFill>
                  <a:schemeClr val="bg1"/>
                </a:solidFill>
              </a:rPr>
              <a:t>Assess the roles required for the project based on standardized role descriptions within the organization.</a:t>
            </a:r>
          </a:p>
          <a:p>
            <a:pPr marL="285750" indent="-285750">
              <a:buFont typeface="Wingdings" pitchFamily="2" charset="2"/>
              <a:buChar char="Ø"/>
            </a:pPr>
            <a:r>
              <a:rPr lang="en-US" sz="2400" b="1" dirty="0" smtClean="0">
                <a:solidFill>
                  <a:schemeClr val="bg1"/>
                </a:solidFill>
              </a:rPr>
              <a:t>Determine the preliminary effort level and number of resources needed to meet project objectives.</a:t>
            </a:r>
          </a:p>
          <a:p>
            <a:pPr marL="285750" indent="-285750">
              <a:buFont typeface="Wingdings" pitchFamily="2" charset="2"/>
              <a:buChar char="Ø"/>
            </a:pPr>
            <a:r>
              <a:rPr lang="en-US" sz="2400" b="1" dirty="0" smtClean="0">
                <a:solidFill>
                  <a:schemeClr val="bg1"/>
                </a:solidFill>
              </a:rPr>
              <a:t>Determine reporting relationships needed based on the organizational culture.</a:t>
            </a:r>
          </a:p>
          <a:p>
            <a:pPr marL="285750" indent="-285750">
              <a:buFont typeface="Wingdings" pitchFamily="2" charset="2"/>
              <a:buChar char="Ø"/>
            </a:pPr>
            <a:r>
              <a:rPr lang="en-US" sz="2400" b="1" dirty="0" smtClean="0">
                <a:solidFill>
                  <a:schemeClr val="bg1"/>
                </a:solidFill>
              </a:rPr>
              <a:t>Provide guidelines o lead time required for staffing, based on lessons learned and market conditions.</a:t>
            </a:r>
          </a:p>
          <a:p>
            <a:pPr marL="285750" indent="-285750">
              <a:buFont typeface="Wingdings" pitchFamily="2" charset="2"/>
              <a:buChar char="Ø"/>
            </a:pPr>
            <a:r>
              <a:rPr lang="en-US" sz="2400" b="1" dirty="0" smtClean="0">
                <a:solidFill>
                  <a:schemeClr val="bg1"/>
                </a:solidFill>
              </a:rPr>
              <a:t>Identify risks associated with staff acquisition, retention and release plans.</a:t>
            </a:r>
          </a:p>
          <a:p>
            <a:pPr marL="285750" indent="-285750">
              <a:buFont typeface="Wingdings" pitchFamily="2" charset="2"/>
              <a:buChar char="Ø"/>
            </a:pPr>
            <a:r>
              <a:rPr lang="en-US" sz="2400" b="1" dirty="0" smtClean="0">
                <a:solidFill>
                  <a:schemeClr val="bg1"/>
                </a:solidFill>
              </a:rPr>
              <a:t>Identify and recommend programs for complying with applicable government and union contracts. </a:t>
            </a:r>
          </a:p>
          <a:p>
            <a:pPr marL="285750" indent="-285750">
              <a:buFont typeface="Wingdings" pitchFamily="2" charset="2"/>
              <a:buChar char="Ø"/>
            </a:pPr>
            <a:endParaRPr lang="en-US" sz="2400" b="1" dirty="0">
              <a:solidFill>
                <a:schemeClr val="bg1"/>
              </a:solidFill>
            </a:endParaRPr>
          </a:p>
        </p:txBody>
      </p:sp>
    </p:spTree>
    <p:extLst>
      <p:ext uri="{BB962C8B-B14F-4D97-AF65-F5344CB8AC3E}">
        <p14:creationId xmlns:p14="http://schemas.microsoft.com/office/powerpoint/2010/main" val="3734307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868362"/>
          </a:xfrm>
        </p:spPr>
        <p:style>
          <a:lnRef idx="3">
            <a:schemeClr val="lt1"/>
          </a:lnRef>
          <a:fillRef idx="1">
            <a:schemeClr val="accent4"/>
          </a:fillRef>
          <a:effectRef idx="1">
            <a:schemeClr val="accent4"/>
          </a:effectRef>
          <a:fontRef idx="minor">
            <a:schemeClr val="lt1"/>
          </a:fontRef>
        </p:style>
        <p:txBody>
          <a:bodyPr/>
          <a:lstStyle/>
          <a:p>
            <a:r>
              <a:rPr lang="en-US" dirty="0" smtClean="0"/>
              <a:t>Project HRM</a:t>
            </a:r>
            <a:endParaRPr lang="en-US" dirty="0"/>
          </a:p>
        </p:txBody>
      </p:sp>
      <p:sp>
        <p:nvSpPr>
          <p:cNvPr id="3" name="Content Placeholder 2"/>
          <p:cNvSpPr>
            <a:spLocks noGrp="1"/>
          </p:cNvSpPr>
          <p:nvPr>
            <p:ph idx="1"/>
          </p:nvPr>
        </p:nvSpPr>
        <p:spPr>
          <a:xfrm>
            <a:off x="152400" y="1600200"/>
            <a:ext cx="8763000" cy="4525963"/>
          </a:xfrm>
        </p:spPr>
        <p:txBody>
          <a:bodyPr>
            <a:normAutofit/>
          </a:bodyPr>
          <a:lstStyle/>
          <a:p>
            <a:pPr algn="just">
              <a:buFont typeface="Courier New" pitchFamily="49" charset="0"/>
              <a:buChar char="o"/>
            </a:pPr>
            <a:r>
              <a:rPr lang="en-US" sz="2400" b="1" dirty="0" smtClean="0">
                <a:solidFill>
                  <a:srgbClr val="FFFF00"/>
                </a:solidFill>
              </a:rPr>
              <a:t>Project HRM should consider and plan for the availability of or competition of scarce resources.</a:t>
            </a:r>
          </a:p>
          <a:p>
            <a:pPr algn="just">
              <a:buFont typeface="Courier New" pitchFamily="49" charset="0"/>
              <a:buChar char="o"/>
            </a:pPr>
            <a:r>
              <a:rPr lang="en-US" sz="2400" b="1" dirty="0" smtClean="0">
                <a:solidFill>
                  <a:srgbClr val="FFFF00"/>
                </a:solidFill>
              </a:rPr>
              <a:t>Team members can be from inside and outside the organization.</a:t>
            </a:r>
          </a:p>
          <a:p>
            <a:pPr algn="just">
              <a:buFont typeface="Courier New" pitchFamily="49" charset="0"/>
              <a:buChar char="o"/>
            </a:pPr>
            <a:r>
              <a:rPr lang="en-US" sz="2400" b="1" dirty="0" smtClean="0">
                <a:solidFill>
                  <a:srgbClr val="FFFF00"/>
                </a:solidFill>
              </a:rPr>
              <a:t>Other projects may be competing for HR with same skill set.</a:t>
            </a:r>
          </a:p>
          <a:p>
            <a:pPr algn="just">
              <a:buFont typeface="Courier New" pitchFamily="49" charset="0"/>
              <a:buChar char="o"/>
            </a:pPr>
            <a:r>
              <a:rPr lang="en-US" sz="2400" b="1" dirty="0" smtClean="0">
                <a:solidFill>
                  <a:srgbClr val="FFFF00"/>
                </a:solidFill>
              </a:rPr>
              <a:t>These factors can greatly affect project costs, risks schedules, and quality .</a:t>
            </a:r>
            <a:endParaRPr lang="en-US" sz="2400" b="1" dirty="0">
              <a:solidFill>
                <a:srgbClr val="FFFF00"/>
              </a:solidFill>
            </a:endParaRPr>
          </a:p>
        </p:txBody>
      </p:sp>
    </p:spTree>
    <p:extLst>
      <p:ext uri="{BB962C8B-B14F-4D97-AF65-F5344CB8AC3E}">
        <p14:creationId xmlns:p14="http://schemas.microsoft.com/office/powerpoint/2010/main" val="734756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345359"/>
            <a:ext cx="5791200" cy="769441"/>
          </a:xfrm>
          <a:prstGeom prst="rect">
            <a:avLst/>
          </a:prstGeom>
          <a:noFill/>
        </p:spPr>
        <p:txBody>
          <a:bodyPr wrap="square" rtlCol="0">
            <a:spAutoFit/>
          </a:bodyPr>
          <a:lstStyle/>
          <a:p>
            <a:pPr algn="ctr"/>
            <a:r>
              <a:rPr lang="en-AU" sz="4400" b="1" dirty="0" smtClean="0">
                <a:solidFill>
                  <a:schemeClr val="bg1"/>
                </a:solidFill>
              </a:rPr>
              <a:t>Break</a:t>
            </a:r>
            <a:endParaRPr lang="en-AU" sz="4400" b="1" dirty="0">
              <a:solidFill>
                <a:schemeClr val="bg1"/>
              </a:solidFill>
            </a:endParaRPr>
          </a:p>
        </p:txBody>
      </p:sp>
    </p:spTree>
    <p:extLst>
      <p:ext uri="{BB962C8B-B14F-4D97-AF65-F5344CB8AC3E}">
        <p14:creationId xmlns:p14="http://schemas.microsoft.com/office/powerpoint/2010/main" val="119726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3153762"/>
              </p:ext>
            </p:extLst>
          </p:nvPr>
        </p:nvGraphicFramePr>
        <p:xfrm>
          <a:off x="0" y="6927"/>
          <a:ext cx="90678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671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5638800" cy="1066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smtClean="0"/>
              <a:t>The process of identifying and documenting project roles, responsibilities, required skills, reporting relationships, and creating a staffing management plan.</a:t>
            </a:r>
            <a:endParaRPr lang="en-US" dirty="0"/>
          </a:p>
        </p:txBody>
      </p:sp>
      <p:sp>
        <p:nvSpPr>
          <p:cNvPr id="3" name="Rectangle 2"/>
          <p:cNvSpPr/>
          <p:nvPr/>
        </p:nvSpPr>
        <p:spPr>
          <a:xfrm>
            <a:off x="180109" y="2438400"/>
            <a:ext cx="5638800" cy="1066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dirty="0" smtClean="0"/>
              <a:t>The process of confirming human resource availability and obtaining the team necessary to complete project activities.</a:t>
            </a:r>
            <a:endParaRPr lang="en-US" dirty="0"/>
          </a:p>
        </p:txBody>
      </p:sp>
      <p:sp>
        <p:nvSpPr>
          <p:cNvPr id="4" name="Rectangle 3"/>
          <p:cNvSpPr/>
          <p:nvPr/>
        </p:nvSpPr>
        <p:spPr>
          <a:xfrm>
            <a:off x="180109" y="3962400"/>
            <a:ext cx="56388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dirty="0" smtClean="0"/>
              <a:t>The process of improving competencies, team member interaction and overall team environment to enhance project performance.</a:t>
            </a:r>
            <a:endParaRPr lang="en-US" dirty="0"/>
          </a:p>
        </p:txBody>
      </p:sp>
      <p:sp>
        <p:nvSpPr>
          <p:cNvPr id="5" name="Rectangle 4"/>
          <p:cNvSpPr/>
          <p:nvPr/>
        </p:nvSpPr>
        <p:spPr>
          <a:xfrm>
            <a:off x="187036" y="5486400"/>
            <a:ext cx="5638800" cy="1066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dirty="0" smtClean="0"/>
              <a:t>The process of tracking team member performance , providing feedback, resolving issues, and managing changes to optimize project performance. </a:t>
            </a:r>
            <a:endParaRPr lang="en-US" dirty="0"/>
          </a:p>
        </p:txBody>
      </p:sp>
      <p:sp>
        <p:nvSpPr>
          <p:cNvPr id="6" name="Oval 5"/>
          <p:cNvSpPr/>
          <p:nvPr/>
        </p:nvSpPr>
        <p:spPr>
          <a:xfrm>
            <a:off x="6858000" y="782782"/>
            <a:ext cx="1676400" cy="137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Plan HRM</a:t>
            </a:r>
            <a:endParaRPr lang="en-US" dirty="0"/>
          </a:p>
        </p:txBody>
      </p:sp>
      <p:sp>
        <p:nvSpPr>
          <p:cNvPr id="7" name="Oval 6"/>
          <p:cNvSpPr/>
          <p:nvPr/>
        </p:nvSpPr>
        <p:spPr>
          <a:xfrm>
            <a:off x="6982691" y="2306782"/>
            <a:ext cx="1676400" cy="1371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Acquire Project Team</a:t>
            </a:r>
            <a:endParaRPr lang="en-US" dirty="0"/>
          </a:p>
        </p:txBody>
      </p:sp>
      <p:sp>
        <p:nvSpPr>
          <p:cNvPr id="8" name="Oval 7"/>
          <p:cNvSpPr/>
          <p:nvPr/>
        </p:nvSpPr>
        <p:spPr>
          <a:xfrm>
            <a:off x="7010400" y="3810000"/>
            <a:ext cx="1676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Develop Project Team</a:t>
            </a:r>
            <a:endParaRPr lang="en-US" dirty="0"/>
          </a:p>
        </p:txBody>
      </p:sp>
      <p:sp>
        <p:nvSpPr>
          <p:cNvPr id="9" name="Oval 8"/>
          <p:cNvSpPr/>
          <p:nvPr/>
        </p:nvSpPr>
        <p:spPr>
          <a:xfrm>
            <a:off x="7100455" y="5334000"/>
            <a:ext cx="16764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Manage Project Team</a:t>
            </a:r>
            <a:endParaRPr lang="en-US" dirty="0"/>
          </a:p>
        </p:txBody>
      </p:sp>
      <p:sp>
        <p:nvSpPr>
          <p:cNvPr id="10" name="Title 1"/>
          <p:cNvSpPr txBox="1">
            <a:spLocks/>
          </p:cNvSpPr>
          <p:nvPr/>
        </p:nvSpPr>
        <p:spPr>
          <a:xfrm>
            <a:off x="1295400" y="0"/>
            <a:ext cx="5486400" cy="563562"/>
          </a:xfrm>
          <a:prstGeom prst="rect">
            <a:avLst/>
          </a:prstGeom>
        </p:spPr>
        <p:style>
          <a:lnRef idx="3">
            <a:schemeClr val="lt1"/>
          </a:lnRef>
          <a:fillRef idx="1">
            <a:schemeClr val="accent4"/>
          </a:fillRef>
          <a:effectRef idx="1">
            <a:schemeClr val="accent4"/>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500" dirty="0" smtClean="0"/>
              <a:t>Project HRM Overview</a:t>
            </a:r>
            <a:endParaRPr lang="en-US" sz="3500" dirty="0"/>
          </a:p>
        </p:txBody>
      </p:sp>
    </p:spTree>
    <p:extLst>
      <p:ext uri="{BB962C8B-B14F-4D97-AF65-F5344CB8AC3E}">
        <p14:creationId xmlns:p14="http://schemas.microsoft.com/office/powerpoint/2010/main" val="2244764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2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804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927"/>
            <a:ext cx="9144000" cy="6858000"/>
            <a:chOff x="1676400" y="227734"/>
            <a:chExt cx="5791200" cy="5515841"/>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114425"/>
              <a:ext cx="5762625"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7734"/>
              <a:ext cx="579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Oval 2"/>
          <p:cNvSpPr/>
          <p:nvPr/>
        </p:nvSpPr>
        <p:spPr>
          <a:xfrm>
            <a:off x="-152400" y="2438400"/>
            <a:ext cx="8534400" cy="154182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25109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381000"/>
            <a:ext cx="9144000" cy="6248400"/>
            <a:chOff x="0" y="381000"/>
            <a:chExt cx="9144000" cy="6248400"/>
          </a:xfrm>
        </p:grpSpPr>
        <p:grpSp>
          <p:nvGrpSpPr>
            <p:cNvPr id="2" name="Group 1"/>
            <p:cNvGrpSpPr/>
            <p:nvPr/>
          </p:nvGrpSpPr>
          <p:grpSpPr>
            <a:xfrm>
              <a:off x="0" y="2214562"/>
              <a:ext cx="9144000" cy="4414838"/>
              <a:chOff x="838200" y="2290762"/>
              <a:chExt cx="8039100" cy="366712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16573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252" y="2290762"/>
                <a:ext cx="16668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90762"/>
                <a:ext cx="16859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2290762"/>
                <a:ext cx="16383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2771341" y="381000"/>
              <a:ext cx="3400859"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Project Human Resource Management Overview</a:t>
              </a:r>
              <a:endParaRPr lang="en-US" b="1" dirty="0"/>
            </a:p>
          </p:txBody>
        </p:sp>
        <p:cxnSp>
          <p:nvCxnSpPr>
            <p:cNvPr id="6" name="Straight Connector 5"/>
            <p:cNvCxnSpPr>
              <a:stCxn id="4" idx="2"/>
            </p:cNvCxnSpPr>
            <p:nvPr/>
          </p:nvCxnSpPr>
          <p:spPr>
            <a:xfrm flipH="1">
              <a:off x="4471770" y="1219200"/>
              <a:ext cx="1"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85800" y="1752600"/>
              <a:ext cx="37859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1771" y="1752600"/>
              <a:ext cx="37404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 y="1752600"/>
              <a:ext cx="0" cy="547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5123" idx="0"/>
            </p:cNvCxnSpPr>
            <p:nvPr/>
          </p:nvCxnSpPr>
          <p:spPr>
            <a:xfrm>
              <a:off x="3393543" y="1752600"/>
              <a:ext cx="0" cy="461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5124" idx="0"/>
            </p:cNvCxnSpPr>
            <p:nvPr/>
          </p:nvCxnSpPr>
          <p:spPr>
            <a:xfrm>
              <a:off x="5725834" y="1752600"/>
              <a:ext cx="0" cy="461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5125" idx="0"/>
            </p:cNvCxnSpPr>
            <p:nvPr/>
          </p:nvCxnSpPr>
          <p:spPr>
            <a:xfrm>
              <a:off x="8212265" y="1752600"/>
              <a:ext cx="1" cy="461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6324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06284"/>
            <a:ext cx="3505200" cy="567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382" y="806284"/>
            <a:ext cx="3332018" cy="559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3855" y="0"/>
            <a:ext cx="3172260" cy="685800"/>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Project Human Resource Management Overview</a:t>
            </a:r>
            <a:endParaRPr lang="en-US" b="1" dirty="0"/>
          </a:p>
        </p:txBody>
      </p:sp>
    </p:spTree>
    <p:extLst>
      <p:ext uri="{BB962C8B-B14F-4D97-AF65-F5344CB8AC3E}">
        <p14:creationId xmlns:p14="http://schemas.microsoft.com/office/powerpoint/2010/main" val="3765620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708</TotalTime>
  <Words>1039</Words>
  <Application>Microsoft Office PowerPoint</Application>
  <PresentationFormat>On-screen Show (4:3)</PresentationFormat>
  <Paragraphs>115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Apex</vt:lpstr>
      <vt:lpstr>Project HR and Communications Management</vt:lpstr>
      <vt:lpstr>Project HRM</vt:lpstr>
      <vt:lpstr>Project HRM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Resource Histogram</vt:lpstr>
      <vt:lpstr>A Simple Gantt Chart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Human Resource Management</dc:title>
  <dc:creator>Faculty</dc:creator>
  <cp:lastModifiedBy>Hassan Daud Butt</cp:lastModifiedBy>
  <cp:revision>102</cp:revision>
  <dcterms:created xsi:type="dcterms:W3CDTF">2014-09-27T10:43:43Z</dcterms:created>
  <dcterms:modified xsi:type="dcterms:W3CDTF">2015-10-03T22:00:04Z</dcterms:modified>
</cp:coreProperties>
</file>